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80" r:id="rId6"/>
    <p:sldId id="281" r:id="rId7"/>
    <p:sldId id="285" r:id="rId8"/>
    <p:sldId id="286" r:id="rId9"/>
    <p:sldId id="287" r:id="rId10"/>
    <p:sldId id="282" r:id="rId11"/>
    <p:sldId id="289" r:id="rId12"/>
    <p:sldId id="290" r:id="rId13"/>
    <p:sldId id="291" r:id="rId14"/>
    <p:sldId id="283" r:id="rId15"/>
    <p:sldId id="288" r:id="rId16"/>
    <p:sldId id="284" r:id="rId17"/>
  </p:sldIdLst>
  <p:sldSz cx="9144000" cy="5143500" type="screen16x9"/>
  <p:notesSz cx="6858000" cy="9144000"/>
  <p:embeddedFontLst>
    <p:embeddedFont>
      <p:font typeface="Franklin Gothic Medium" panose="020B0603020102020204" pitchFamily="34" charset="0"/>
      <p:regular r:id="rId19"/>
      <p:italic r:id="rId20"/>
    </p:embeddedFont>
    <p:embeddedFont>
      <p:font typeface="Franklin Gothic Book" panose="020B0503020102020204" pitchFamily="34" charset="0"/>
      <p:regular r:id="rId21"/>
      <p:italic r:id="rId22"/>
    </p:embeddedFont>
    <p:embeddedFont>
      <p:font typeface="Tunga" panose="020B0502040204020203" pitchFamily="34" charset="0"/>
      <p:regular r:id="rId23"/>
      <p:bold r:id="rId24"/>
    </p:embeddedFont>
    <p:embeddedFont>
      <p:font typeface="Bookman Old Style" panose="02050604050505020204" pitchFamily="18" charset="0"/>
      <p:regular r:id="rId25"/>
      <p:bold r:id="rId26"/>
      <p:italic r:id="rId27"/>
      <p:boldItalic r:id="rId28"/>
    </p:embeddedFont>
    <p:embeddedFont>
      <p:font typeface="Titillium Web" panose="020B060402020202020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Dosis ExtraLight"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5A28EFD-C747-4B63-B342-DE6663AAD031}">
  <a:tblStyle styleId="{F5A28EFD-C747-4B63-B342-DE6663AAD03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84"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5462439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2"/>
        <p:cNvGrpSpPr/>
        <p:nvPr/>
      </p:nvGrpSpPr>
      <p:grpSpPr>
        <a:xfrm>
          <a:off x="0" y="0"/>
          <a:ext cx="0" cy="0"/>
          <a:chOff x="0" y="0"/>
          <a:chExt cx="0" cy="0"/>
        </a:xfrm>
      </p:grpSpPr>
      <p:sp>
        <p:nvSpPr>
          <p:cNvPr id="3833" name="Google Shape;383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4" name="Google Shape;383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19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3094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6"/>
        <p:cNvGrpSpPr/>
        <p:nvPr/>
      </p:nvGrpSpPr>
      <p:grpSpPr>
        <a:xfrm>
          <a:off x="0" y="0"/>
          <a:ext cx="0" cy="0"/>
          <a:chOff x="0" y="0"/>
          <a:chExt cx="0" cy="0"/>
        </a:xfrm>
      </p:grpSpPr>
      <p:sp>
        <p:nvSpPr>
          <p:cNvPr id="3847" name="Google Shape;384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8" name="Google Shape;384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583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4"/>
        <p:cNvGrpSpPr/>
        <p:nvPr/>
      </p:nvGrpSpPr>
      <p:grpSpPr>
        <a:xfrm>
          <a:off x="0" y="0"/>
          <a:ext cx="0" cy="0"/>
          <a:chOff x="0" y="0"/>
          <a:chExt cx="0" cy="0"/>
        </a:xfrm>
      </p:grpSpPr>
      <p:sp>
        <p:nvSpPr>
          <p:cNvPr id="3855" name="Google Shape;385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6" name="Google Shape;385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1907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31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January 25,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January 25,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January 25,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Google Shape;1564;p5"/>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565" name="Google Shape;1565;p5"/>
          <p:cNvSpPr txBox="1">
            <a:spLocks noGrp="1"/>
          </p:cNvSpPr>
          <p:nvPr>
            <p:ph type="body" idx="1"/>
          </p:nvPr>
        </p:nvSpPr>
        <p:spPr>
          <a:xfrm>
            <a:off x="718300" y="1733550"/>
            <a:ext cx="6761100" cy="29805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1840" name="Google Shape;1840;p5"/>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1841"/>
        <p:cNvGrpSpPr/>
        <p:nvPr/>
      </p:nvGrpSpPr>
      <p:grpSpPr>
        <a:xfrm>
          <a:off x="0" y="0"/>
          <a:ext cx="0" cy="0"/>
          <a:chOff x="0" y="0"/>
          <a:chExt cx="0" cy="0"/>
        </a:xfrm>
      </p:grpSpPr>
      <p:sp>
        <p:nvSpPr>
          <p:cNvPr id="1842" name="Google Shape;1842;p6"/>
          <p:cNvSpPr txBox="1">
            <a:spLocks noGrp="1"/>
          </p:cNvSpPr>
          <p:nvPr>
            <p:ph type="title"/>
          </p:nvPr>
        </p:nvSpPr>
        <p:spPr>
          <a:xfrm>
            <a:off x="718300" y="739375"/>
            <a:ext cx="6761100" cy="857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43" name="Google Shape;1843;p6"/>
          <p:cNvSpPr txBox="1">
            <a:spLocks noGrp="1"/>
          </p:cNvSpPr>
          <p:nvPr>
            <p:ph type="body" idx="1"/>
          </p:nvPr>
        </p:nvSpPr>
        <p:spPr>
          <a:xfrm>
            <a:off x="718300"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4" name="Google Shape;1844;p6"/>
          <p:cNvSpPr txBox="1">
            <a:spLocks noGrp="1"/>
          </p:cNvSpPr>
          <p:nvPr>
            <p:ph type="body" idx="2"/>
          </p:nvPr>
        </p:nvSpPr>
        <p:spPr>
          <a:xfrm>
            <a:off x="4156071" y="1762650"/>
            <a:ext cx="3242400" cy="3087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845" name="Google Shape;1845;p6"/>
          <p:cNvSpPr txBox="1">
            <a:spLocks noGrp="1"/>
          </p:cNvSpPr>
          <p:nvPr>
            <p:ph type="sldNum" idx="12"/>
          </p:nvPr>
        </p:nvSpPr>
        <p:spPr>
          <a:xfrm>
            <a:off x="91531" y="472020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26"/>
        <p:cNvGrpSpPr/>
        <p:nvPr/>
      </p:nvGrpSpPr>
      <p:grpSpPr>
        <a:xfrm>
          <a:off x="0" y="0"/>
          <a:ext cx="0" cy="0"/>
          <a:chOff x="0" y="0"/>
          <a:chExt cx="0" cy="0"/>
        </a:xfrm>
      </p:grpSpPr>
      <p:sp>
        <p:nvSpPr>
          <p:cNvPr id="527" name="Google Shape;527;p3"/>
          <p:cNvSpPr txBox="1">
            <a:spLocks noGrp="1"/>
          </p:cNvSpPr>
          <p:nvPr>
            <p:ph type="ctrTitle"/>
          </p:nvPr>
        </p:nvSpPr>
        <p:spPr>
          <a:xfrm>
            <a:off x="685800" y="2878750"/>
            <a:ext cx="52689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28" name="Google Shape;528;p3"/>
          <p:cNvSpPr txBox="1">
            <a:spLocks noGrp="1"/>
          </p:cNvSpPr>
          <p:nvPr>
            <p:ph type="subTitle" idx="1"/>
          </p:nvPr>
        </p:nvSpPr>
        <p:spPr>
          <a:xfrm>
            <a:off x="685800" y="3983055"/>
            <a:ext cx="52689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400"/>
              <a:buNone/>
              <a:defRPr>
                <a:solidFill>
                  <a:schemeClr val="accent2"/>
                </a:solidFill>
              </a:defRPr>
            </a:lvl1pPr>
            <a:lvl2pPr lvl="1" rtl="0">
              <a:spcBef>
                <a:spcPts val="0"/>
              </a:spcBef>
              <a:spcAft>
                <a:spcPts val="0"/>
              </a:spcAft>
              <a:buClr>
                <a:schemeClr val="accent2"/>
              </a:buClr>
              <a:buSzPts val="3000"/>
              <a:buNone/>
              <a:defRPr sz="3000">
                <a:solidFill>
                  <a:schemeClr val="accent2"/>
                </a:solidFill>
              </a:defRPr>
            </a:lvl2pPr>
            <a:lvl3pPr lvl="2" rtl="0">
              <a:spcBef>
                <a:spcPts val="0"/>
              </a:spcBef>
              <a:spcAft>
                <a:spcPts val="0"/>
              </a:spcAft>
              <a:buClr>
                <a:schemeClr val="accent2"/>
              </a:buClr>
              <a:buSzPts val="3000"/>
              <a:buNone/>
              <a:defRPr sz="3000">
                <a:solidFill>
                  <a:schemeClr val="accent2"/>
                </a:solidFill>
              </a:defRPr>
            </a:lvl3pPr>
            <a:lvl4pPr lvl="3" rtl="0">
              <a:spcBef>
                <a:spcPts val="0"/>
              </a:spcBef>
              <a:spcAft>
                <a:spcPts val="0"/>
              </a:spcAft>
              <a:buClr>
                <a:schemeClr val="accent2"/>
              </a:buClr>
              <a:buSzPts val="3000"/>
              <a:buNone/>
              <a:defRPr sz="3000">
                <a:solidFill>
                  <a:schemeClr val="accent2"/>
                </a:solidFill>
              </a:defRPr>
            </a:lvl4pPr>
            <a:lvl5pPr lvl="4" rtl="0">
              <a:spcBef>
                <a:spcPts val="0"/>
              </a:spcBef>
              <a:spcAft>
                <a:spcPts val="0"/>
              </a:spcAft>
              <a:buClr>
                <a:schemeClr val="accent2"/>
              </a:buClr>
              <a:buSzPts val="3000"/>
              <a:buNone/>
              <a:defRPr sz="3000">
                <a:solidFill>
                  <a:schemeClr val="accent2"/>
                </a:solidFill>
              </a:defRPr>
            </a:lvl5pPr>
            <a:lvl6pPr lvl="5" rtl="0">
              <a:spcBef>
                <a:spcPts val="0"/>
              </a:spcBef>
              <a:spcAft>
                <a:spcPts val="0"/>
              </a:spcAft>
              <a:buClr>
                <a:schemeClr val="accent2"/>
              </a:buClr>
              <a:buSzPts val="3000"/>
              <a:buNone/>
              <a:defRPr sz="3000">
                <a:solidFill>
                  <a:schemeClr val="accent2"/>
                </a:solidFill>
              </a:defRPr>
            </a:lvl6pPr>
            <a:lvl7pPr lvl="6" rtl="0">
              <a:spcBef>
                <a:spcPts val="0"/>
              </a:spcBef>
              <a:spcAft>
                <a:spcPts val="0"/>
              </a:spcAft>
              <a:buClr>
                <a:schemeClr val="accent2"/>
              </a:buClr>
              <a:buSzPts val="3000"/>
              <a:buNone/>
              <a:defRPr sz="3000">
                <a:solidFill>
                  <a:schemeClr val="accent2"/>
                </a:solidFill>
              </a:defRPr>
            </a:lvl7pPr>
            <a:lvl8pPr lvl="7" rtl="0">
              <a:spcBef>
                <a:spcPts val="0"/>
              </a:spcBef>
              <a:spcAft>
                <a:spcPts val="0"/>
              </a:spcAft>
              <a:buClr>
                <a:schemeClr val="accent2"/>
              </a:buClr>
              <a:buSzPts val="3000"/>
              <a:buNone/>
              <a:defRPr sz="3000">
                <a:solidFill>
                  <a:schemeClr val="accent2"/>
                </a:solidFill>
              </a:defRPr>
            </a:lvl8pPr>
            <a:lvl9pPr lvl="8" rtl="0">
              <a:spcBef>
                <a:spcPts val="0"/>
              </a:spcBef>
              <a:spcAft>
                <a:spcPts val="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January 25,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January 25,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January 25,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January 25, 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January 25,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25,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January 25, 2023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January 25,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January 25, 2023</a:t>
            </a:fld>
            <a:endParaRPr lang="en-US" dirty="0"/>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marL="0" lvl="0" indent="0" algn="l"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thruBlk="1"/>
  </p:transition>
  <p:timing>
    <p:tnLst>
      <p:par>
        <p:cTn id="1" dur="indefinite" restart="never" nodeType="tmRoot"/>
      </p:par>
    </p:tnLst>
  </p:timing>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www.questionpro.com/blog/exploratory-research/"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www.questionpro.com/blog/explanatory-research/" TargetMode="External"/><Relationship Id="rId4" Type="http://schemas.openxmlformats.org/officeDocument/2006/relationships/hyperlink" Target="https://www.questionpro.com/blog/descriptive-research/"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questionpro.com/blog/descriptive-research/" TargetMode="External"/><Relationship Id="rId2" Type="http://schemas.openxmlformats.org/officeDocument/2006/relationships/hyperlink" Target="https://www.questionpro.com/blog/exploratory-research/" TargetMode="External"/><Relationship Id="rId1" Type="http://schemas.openxmlformats.org/officeDocument/2006/relationships/slideLayout" Target="../slideLayouts/slideLayout14.xml"/><Relationship Id="rId4" Type="http://schemas.openxmlformats.org/officeDocument/2006/relationships/hyperlink" Target="https://www.questionpro.com/blog/explanatory-research/"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discoverphds.com/blog/what-is-research-purpose-of-research"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blog.wordvice.com/choosing-research-paper-keywords/"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35"/>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06357887"/>
              </p:ext>
            </p:extLst>
          </p:nvPr>
        </p:nvGraphicFramePr>
        <p:xfrm>
          <a:off x="609600" y="1598273"/>
          <a:ext cx="7007382" cy="2172831"/>
        </p:xfrm>
        <a:graphic>
          <a:graphicData uri="http://schemas.openxmlformats.org/drawingml/2006/table">
            <a:tbl>
              <a:tblPr/>
              <a:tblGrid>
                <a:gridCol w="7007382"/>
              </a:tblGrid>
              <a:tr h="2172831">
                <a:tc>
                  <a:txBody>
                    <a:bodyPr/>
                    <a:lstStyle/>
                    <a:p>
                      <a:endParaRPr lang="en-US" dirty="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836" name="Google Shape;3836;p1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smtClean="0">
                <a:latin typeface="Times New Roman" pitchFamily="18" charset="0"/>
                <a:cs typeface="Times New Roman" pitchFamily="18" charset="0"/>
              </a:rPr>
              <a:t>  DAR ES SALAAM SCHOOL OF JOURNALISM</a:t>
            </a:r>
            <a:br>
              <a:rPr lang="en" sz="1800" dirty="0" smtClean="0">
                <a:latin typeface="Times New Roman" pitchFamily="18" charset="0"/>
                <a:cs typeface="Times New Roman" pitchFamily="18" charset="0"/>
              </a:rPr>
            </a:br>
            <a:endParaRPr sz="1800" dirty="0">
              <a:latin typeface="Times New Roman" pitchFamily="18" charset="0"/>
              <a:cs typeface="Times New Roman" pitchFamily="18" charset="0"/>
            </a:endParaRPr>
          </a:p>
        </p:txBody>
      </p:sp>
      <p:sp>
        <p:nvSpPr>
          <p:cNvPr id="3" name="Text Placeholder 2"/>
          <p:cNvSpPr>
            <a:spLocks noGrp="1"/>
          </p:cNvSpPr>
          <p:nvPr>
            <p:ph type="body" idx="1"/>
          </p:nvPr>
        </p:nvSpPr>
        <p:spPr>
          <a:xfrm>
            <a:off x="718300" y="1733550"/>
            <a:ext cx="6761100" cy="1752600"/>
          </a:xfrm>
        </p:spPr>
        <p:txBody>
          <a:bodyPr/>
          <a:lstStyle/>
          <a:p>
            <a:pPr>
              <a:buFont typeface="Wingdings" pitchFamily="2" charset="2"/>
              <a:buChar char="v"/>
            </a:pPr>
            <a:r>
              <a:rPr lang="en-US" sz="1200" dirty="0">
                <a:latin typeface="Times New Roman" pitchFamily="18" charset="0"/>
                <a:cs typeface="Times New Roman" pitchFamily="18" charset="0"/>
              </a:rPr>
              <a:t>ODULE NAME: </a:t>
            </a:r>
            <a:r>
              <a:rPr lang="en-US" sz="1200" dirty="0" smtClean="0">
                <a:latin typeface="Times New Roman" pitchFamily="18" charset="0"/>
                <a:cs typeface="Times New Roman" pitchFamily="18" charset="0"/>
              </a:rPr>
              <a:t>ACTION RESEARCH</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a:t>
            </a:r>
            <a:r>
              <a:rPr lang="en-US" sz="1200" dirty="0" smtClean="0">
                <a:latin typeface="Times New Roman" pitchFamily="18" charset="0"/>
                <a:cs typeface="Times New Roman" pitchFamily="18" charset="0"/>
              </a:rPr>
              <a:t>CODE:GST6106</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DEPARTMENT  :JOURNALISM</a:t>
            </a:r>
          </a:p>
          <a:p>
            <a:pPr>
              <a:buFont typeface="Wingdings" pitchFamily="2" charset="2"/>
              <a:buChar char="v"/>
            </a:pPr>
            <a:r>
              <a:rPr lang="en-US" sz="1200" dirty="0">
                <a:latin typeface="Times New Roman" pitchFamily="18" charset="0"/>
                <a:cs typeface="Times New Roman" pitchFamily="18" charset="0"/>
              </a:rPr>
              <a:t>MODULE </a:t>
            </a:r>
            <a:r>
              <a:rPr lang="en-US" sz="1200" dirty="0" smtClean="0">
                <a:latin typeface="Times New Roman" pitchFamily="18" charset="0"/>
                <a:cs typeface="Times New Roman" pitchFamily="18" charset="0"/>
              </a:rPr>
              <a:t>LEVEL:6</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MODULE SEMESTER: </a:t>
            </a:r>
            <a:r>
              <a:rPr lang="en-US" sz="1200" dirty="0" smtClean="0">
                <a:latin typeface="Times New Roman" pitchFamily="18" charset="0"/>
                <a:cs typeface="Times New Roman" pitchFamily="18" charset="0"/>
              </a:rPr>
              <a:t>III</a:t>
            </a:r>
            <a:endParaRPr lang="en-US" sz="1200" dirty="0">
              <a:latin typeface="Times New Roman" pitchFamily="18" charset="0"/>
              <a:cs typeface="Times New Roman" pitchFamily="18" charset="0"/>
            </a:endParaRPr>
          </a:p>
          <a:p>
            <a:pPr>
              <a:buFont typeface="Wingdings" pitchFamily="2" charset="2"/>
              <a:buChar char="v"/>
            </a:pPr>
            <a:r>
              <a:rPr lang="en-US" sz="1200" dirty="0">
                <a:latin typeface="Times New Roman" pitchFamily="18" charset="0"/>
                <a:cs typeface="Times New Roman" pitchFamily="18" charset="0"/>
              </a:rPr>
              <a:t>TUTOR’S NAME:AYUBU GAMBA</a:t>
            </a:r>
            <a:endParaRPr lang="en-US" sz="1200"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2023963"/>
              </p:ext>
            </p:extLst>
          </p:nvPr>
        </p:nvGraphicFramePr>
        <p:xfrm>
          <a:off x="624689" y="3947311"/>
          <a:ext cx="7016436" cy="669956"/>
        </p:xfrm>
        <a:graphic>
          <a:graphicData uri="http://schemas.openxmlformats.org/drawingml/2006/table">
            <a:tbl>
              <a:tblPr/>
              <a:tblGrid>
                <a:gridCol w="7016436"/>
              </a:tblGrid>
              <a:tr h="669956">
                <a:tc>
                  <a:txBody>
                    <a:bodyPr/>
                    <a:lstStyle/>
                    <a:p>
                      <a:endParaRPr lang="en-US" dirty="0" smtClean="0"/>
                    </a:p>
                    <a:p>
                      <a:pPr algn="l"/>
                      <a:r>
                        <a:rPr lang="en-US" dirty="0" smtClean="0"/>
                        <a:t>                               OUR MOTTOR: MEDIA FOR DEMOCRACY</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38150"/>
            <a:ext cx="1143000" cy="108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19550"/>
            <a:ext cx="914400" cy="58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1" y="3980222"/>
            <a:ext cx="627158" cy="627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36"/>
                                        </p:tgtEl>
                                        <p:attrNameLst>
                                          <p:attrName>style.visibility</p:attrName>
                                        </p:attrNameLst>
                                      </p:cBhvr>
                                      <p:to>
                                        <p:strVal val="visible"/>
                                      </p:to>
                                    </p:set>
                                    <p:animEffect transition="in" filter="fade">
                                      <p:cBhvr>
                                        <p:cTn id="12" dur="1000"/>
                                        <p:tgtEl>
                                          <p:spTgt spid="3836"/>
                                        </p:tgtEl>
                                      </p:cBhvr>
                                    </p:animEffect>
                                    <p:anim calcmode="lin" valueType="num">
                                      <p:cBhvr>
                                        <p:cTn id="13" dur="1000" fill="hold"/>
                                        <p:tgtEl>
                                          <p:spTgt spid="3836"/>
                                        </p:tgtEl>
                                        <p:attrNameLst>
                                          <p:attrName>ppt_x</p:attrName>
                                        </p:attrNameLst>
                                      </p:cBhvr>
                                      <p:tavLst>
                                        <p:tav tm="0">
                                          <p:val>
                                            <p:strVal val="#ppt_x"/>
                                          </p:val>
                                        </p:tav>
                                        <p:tav tm="100000">
                                          <p:val>
                                            <p:strVal val="#ppt_x"/>
                                          </p:val>
                                        </p:tav>
                                      </p:tavLst>
                                    </p:anim>
                                    <p:anim calcmode="lin" valueType="num">
                                      <p:cBhvr>
                                        <p:cTn id="14" dur="1000" fill="hold"/>
                                        <p:tgtEl>
                                          <p:spTgt spid="383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circle(in)">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arn(inVertical)">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barn(inVertical)">
                                      <p:cBhvr>
                                        <p:cTn id="39" dur="500"/>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barn(inVertical)">
                                      <p:cBhvr>
                                        <p:cTn id="49" dur="500"/>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Vertic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8300" y="57151"/>
            <a:ext cx="6761100" cy="304799"/>
          </a:xfrm>
        </p:spPr>
        <p:txBody>
          <a:bodyPr/>
          <a:lstStyle/>
          <a:p>
            <a:endParaRPr lang="en-US" dirty="0"/>
          </a:p>
        </p:txBody>
      </p:sp>
      <p:sp>
        <p:nvSpPr>
          <p:cNvPr id="5" name="Text Placeholder 4"/>
          <p:cNvSpPr>
            <a:spLocks noGrp="1"/>
          </p:cNvSpPr>
          <p:nvPr>
            <p:ph type="body" idx="1"/>
          </p:nvPr>
        </p:nvSpPr>
        <p:spPr>
          <a:xfrm>
            <a:off x="304800" y="590550"/>
            <a:ext cx="7467600" cy="4123500"/>
          </a:xfrm>
        </p:spPr>
        <p:txBody>
          <a:bodyPr/>
          <a:lstStyle/>
          <a:p>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2881668942"/>
              </p:ext>
            </p:extLst>
          </p:nvPr>
        </p:nvGraphicFramePr>
        <p:xfrm>
          <a:off x="609600" y="742950"/>
          <a:ext cx="5198088" cy="2979738"/>
        </p:xfrm>
        <a:graphic>
          <a:graphicData uri="http://schemas.openxmlformats.org/drawingml/2006/table">
            <a:tbl>
              <a:tblPr firstRow="1" firstCol="1" bandRow="1">
                <a:tableStyleId>{F5A28EFD-C747-4B63-B342-DE6663AAD031}</a:tableStyleId>
              </a:tblPr>
              <a:tblGrid>
                <a:gridCol w="2599044"/>
                <a:gridCol w="2599044"/>
              </a:tblGrid>
              <a:tr h="379199">
                <a:tc>
                  <a:txBody>
                    <a:bodyPr/>
                    <a:lstStyle/>
                    <a:p>
                      <a:pPr marL="0" marR="0">
                        <a:lnSpc>
                          <a:spcPct val="115000"/>
                        </a:lnSpc>
                        <a:spcBef>
                          <a:spcPts val="0"/>
                        </a:spcBef>
                        <a:spcAft>
                          <a:spcPts val="0"/>
                        </a:spcAft>
                      </a:pPr>
                      <a:r>
                        <a:rPr lang="en-US" sz="900">
                          <a:effectLst/>
                        </a:rPr>
                        <a:t>Research question</a:t>
                      </a:r>
                      <a:endParaRPr lang="en-US" sz="800">
                        <a:effectLst/>
                        <a:latin typeface="Calibri"/>
                        <a:ea typeface="Calibri"/>
                        <a:cs typeface="Times New Roman"/>
                      </a:endParaRPr>
                    </a:p>
                  </a:txBody>
                  <a:tcPr marL="112189" marR="112189" marT="112189" marB="112189" anchor="ctr"/>
                </a:tc>
                <a:tc>
                  <a:txBody>
                    <a:bodyPr/>
                    <a:lstStyle/>
                    <a:p>
                      <a:pPr marL="0" marR="0">
                        <a:lnSpc>
                          <a:spcPct val="115000"/>
                        </a:lnSpc>
                        <a:spcBef>
                          <a:spcPts val="0"/>
                        </a:spcBef>
                        <a:spcAft>
                          <a:spcPts val="0"/>
                        </a:spcAft>
                      </a:pPr>
                      <a:r>
                        <a:rPr lang="en-US" sz="900">
                          <a:effectLst/>
                        </a:rPr>
                        <a:t>One-sentence answer</a:t>
                      </a:r>
                      <a:endParaRPr lang="en-US" sz="800">
                        <a:effectLst/>
                        <a:latin typeface="Calibri"/>
                        <a:ea typeface="Calibri"/>
                        <a:cs typeface="Times New Roman"/>
                      </a:endParaRPr>
                    </a:p>
                  </a:txBody>
                  <a:tcPr marL="112189" marR="112189" marT="112189" marB="112189" anchor="ctr"/>
                </a:tc>
              </a:tr>
              <a:tr h="688840">
                <a:tc>
                  <a:txBody>
                    <a:bodyPr/>
                    <a:lstStyle/>
                    <a:p>
                      <a:pPr marL="0" marR="0">
                        <a:lnSpc>
                          <a:spcPct val="115000"/>
                        </a:lnSpc>
                        <a:spcBef>
                          <a:spcPts val="0"/>
                        </a:spcBef>
                        <a:spcAft>
                          <a:spcPts val="0"/>
                        </a:spcAft>
                      </a:pPr>
                      <a:r>
                        <a:rPr lang="en-US" sz="900">
                          <a:effectLst/>
                        </a:rPr>
                        <a:t>“What is my paper about?”  </a:t>
                      </a:r>
                      <a:endParaRPr lang="en-US" sz="800">
                        <a:effectLst/>
                        <a:latin typeface="Calibri"/>
                        <a:ea typeface="Calibri"/>
                        <a:cs typeface="Times New Roman"/>
                      </a:endParaRPr>
                    </a:p>
                  </a:txBody>
                  <a:tcPr marL="112189" marR="112189" marT="112189" marB="112189" anchor="ctr"/>
                </a:tc>
                <a:tc>
                  <a:txBody>
                    <a:bodyPr/>
                    <a:lstStyle/>
                    <a:p>
                      <a:pPr marL="0" marR="0">
                        <a:lnSpc>
                          <a:spcPct val="115000"/>
                        </a:lnSpc>
                        <a:spcBef>
                          <a:spcPts val="0"/>
                        </a:spcBef>
                        <a:spcAft>
                          <a:spcPts val="0"/>
                        </a:spcAft>
                      </a:pPr>
                      <a:r>
                        <a:rPr lang="en-US" sz="900" dirty="0">
                          <a:effectLst/>
                        </a:rPr>
                        <a:t>“My paper studies how program volume affects outcomes for liver transplant patients on waiting lists.”</a:t>
                      </a:r>
                      <a:endParaRPr lang="en-US" sz="800" dirty="0">
                        <a:effectLst/>
                        <a:latin typeface="Calibri"/>
                        <a:ea typeface="Calibri"/>
                        <a:cs typeface="Times New Roman"/>
                      </a:endParaRPr>
                    </a:p>
                  </a:txBody>
                  <a:tcPr marL="112189" marR="112189" marT="112189" marB="112189" anchor="ctr"/>
                </a:tc>
              </a:tr>
              <a:tr h="534019">
                <a:tc>
                  <a:txBody>
                    <a:bodyPr/>
                    <a:lstStyle/>
                    <a:p>
                      <a:pPr marL="0" marR="0">
                        <a:lnSpc>
                          <a:spcPct val="115000"/>
                        </a:lnSpc>
                        <a:spcBef>
                          <a:spcPts val="0"/>
                        </a:spcBef>
                        <a:spcAft>
                          <a:spcPts val="0"/>
                        </a:spcAft>
                      </a:pPr>
                      <a:r>
                        <a:rPr lang="en-US" sz="900">
                          <a:effectLst/>
                        </a:rPr>
                        <a:t>“What methods/techniques did I use to perform my study?</a:t>
                      </a:r>
                      <a:endParaRPr lang="en-US" sz="800">
                        <a:effectLst/>
                        <a:latin typeface="Calibri"/>
                        <a:ea typeface="Calibri"/>
                        <a:cs typeface="Times New Roman"/>
                      </a:endParaRPr>
                    </a:p>
                  </a:txBody>
                  <a:tcPr marL="112189" marR="112189" marT="112189" marB="112189" anchor="ctr"/>
                </a:tc>
                <a:tc>
                  <a:txBody>
                    <a:bodyPr/>
                    <a:lstStyle/>
                    <a:p>
                      <a:pPr marL="0" marR="0">
                        <a:lnSpc>
                          <a:spcPct val="115000"/>
                        </a:lnSpc>
                        <a:spcBef>
                          <a:spcPts val="0"/>
                        </a:spcBef>
                        <a:spcAft>
                          <a:spcPts val="0"/>
                        </a:spcAft>
                      </a:pPr>
                      <a:r>
                        <a:rPr lang="en-US" sz="900">
                          <a:effectLst/>
                        </a:rPr>
                        <a:t>“It’s a case study.”</a:t>
                      </a:r>
                      <a:endParaRPr lang="en-US" sz="800">
                        <a:effectLst/>
                        <a:latin typeface="Calibri"/>
                        <a:ea typeface="Calibri"/>
                        <a:cs typeface="Times New Roman"/>
                      </a:endParaRPr>
                    </a:p>
                  </a:txBody>
                  <a:tcPr marL="112189" marR="112189" marT="112189" marB="112189" anchor="ctr"/>
                </a:tc>
              </a:tr>
              <a:tr h="688840">
                <a:tc>
                  <a:txBody>
                    <a:bodyPr/>
                    <a:lstStyle/>
                    <a:p>
                      <a:pPr marL="0" marR="0">
                        <a:lnSpc>
                          <a:spcPct val="115000"/>
                        </a:lnSpc>
                        <a:spcBef>
                          <a:spcPts val="0"/>
                        </a:spcBef>
                        <a:spcAft>
                          <a:spcPts val="0"/>
                        </a:spcAft>
                      </a:pPr>
                      <a:r>
                        <a:rPr lang="en-US" sz="900">
                          <a:effectLst/>
                        </a:rPr>
                        <a:t>“What or who was the subject of my study?” </a:t>
                      </a:r>
                      <a:endParaRPr lang="en-US" sz="800">
                        <a:effectLst/>
                        <a:latin typeface="Calibri"/>
                        <a:ea typeface="Calibri"/>
                        <a:cs typeface="Times New Roman"/>
                      </a:endParaRPr>
                    </a:p>
                  </a:txBody>
                  <a:tcPr marL="112189" marR="112189" marT="112189" marB="112189" anchor="ctr"/>
                </a:tc>
                <a:tc>
                  <a:txBody>
                    <a:bodyPr/>
                    <a:lstStyle/>
                    <a:p>
                      <a:pPr marL="0" marR="0">
                        <a:lnSpc>
                          <a:spcPct val="115000"/>
                        </a:lnSpc>
                        <a:spcBef>
                          <a:spcPts val="0"/>
                        </a:spcBef>
                        <a:spcAft>
                          <a:spcPts val="0"/>
                        </a:spcAft>
                      </a:pPr>
                      <a:r>
                        <a:rPr lang="en-US" sz="900">
                          <a:effectLst/>
                        </a:rPr>
                        <a:t>“I studied 60 cases of liver transplant patients on a waiting list throughout the US aged 20-50 years.”</a:t>
                      </a:r>
                      <a:endParaRPr lang="en-US" sz="800">
                        <a:effectLst/>
                        <a:latin typeface="Calibri"/>
                        <a:ea typeface="Calibri"/>
                        <a:cs typeface="Times New Roman"/>
                      </a:endParaRPr>
                    </a:p>
                  </a:txBody>
                  <a:tcPr marL="112189" marR="112189" marT="112189" marB="112189" anchor="ctr"/>
                </a:tc>
              </a:tr>
              <a:tr h="688840">
                <a:tc>
                  <a:txBody>
                    <a:bodyPr/>
                    <a:lstStyle/>
                    <a:p>
                      <a:pPr marL="0" marR="0">
                        <a:lnSpc>
                          <a:spcPct val="115000"/>
                        </a:lnSpc>
                        <a:spcBef>
                          <a:spcPts val="0"/>
                        </a:spcBef>
                        <a:spcAft>
                          <a:spcPts val="0"/>
                        </a:spcAft>
                      </a:pPr>
                      <a:r>
                        <a:rPr lang="en-US" sz="900">
                          <a:effectLst/>
                        </a:rPr>
                        <a:t>“What did I find?”</a:t>
                      </a:r>
                      <a:endParaRPr lang="en-US" sz="800">
                        <a:effectLst/>
                        <a:latin typeface="Calibri"/>
                        <a:ea typeface="Calibri"/>
                        <a:cs typeface="Times New Roman"/>
                      </a:endParaRPr>
                    </a:p>
                  </a:txBody>
                  <a:tcPr marL="112189" marR="112189" marT="112189" marB="112189" anchor="ctr"/>
                </a:tc>
                <a:tc>
                  <a:txBody>
                    <a:bodyPr/>
                    <a:lstStyle/>
                    <a:p>
                      <a:pPr marL="0" marR="0">
                        <a:lnSpc>
                          <a:spcPct val="115000"/>
                        </a:lnSpc>
                        <a:spcBef>
                          <a:spcPts val="0"/>
                        </a:spcBef>
                        <a:spcAft>
                          <a:spcPts val="0"/>
                        </a:spcAft>
                      </a:pPr>
                      <a:r>
                        <a:rPr lang="en-US" sz="900" dirty="0">
                          <a:effectLst/>
                        </a:rPr>
                        <a:t>“My study revealed a positive correlation between waitlist volume and negative prognosis of transplant procedure.”</a:t>
                      </a:r>
                      <a:endParaRPr lang="en-US" sz="800" dirty="0">
                        <a:effectLst/>
                        <a:latin typeface="Calibri"/>
                        <a:ea typeface="Calibri"/>
                        <a:cs typeface="Times New Roman"/>
                      </a:endParaRPr>
                    </a:p>
                  </a:txBody>
                  <a:tcPr marL="112189" marR="112189" marT="112189" marB="112189" anchor="ctr"/>
                </a:tc>
              </a:tr>
            </a:tbl>
          </a:graphicData>
        </a:graphic>
      </p:graphicFrame>
    </p:spTree>
    <p:extLst>
      <p:ext uri="{BB962C8B-B14F-4D97-AF65-F5344CB8AC3E}">
        <p14:creationId xmlns:p14="http://schemas.microsoft.com/office/powerpoint/2010/main" val="2312567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133351"/>
            <a:ext cx="6761100" cy="304800"/>
          </a:xfrm>
        </p:spPr>
        <p:txBody>
          <a:bodyPr/>
          <a:lstStyle/>
          <a:p>
            <a:r>
              <a:rPr lang="en-US" sz="1200" b="1" dirty="0"/>
              <a:t>Step 2: Identify research study </a:t>
            </a:r>
            <a:r>
              <a:rPr lang="en-US" sz="1200" b="1" dirty="0" smtClean="0"/>
              <a:t>keywords</a:t>
            </a:r>
            <a:endParaRPr lang="en-US" sz="1200" dirty="0"/>
          </a:p>
        </p:txBody>
      </p:sp>
      <p:sp>
        <p:nvSpPr>
          <p:cNvPr id="3" name="Text Placeholder 2"/>
          <p:cNvSpPr>
            <a:spLocks noGrp="1"/>
          </p:cNvSpPr>
          <p:nvPr>
            <p:ph type="body" idx="1"/>
          </p:nvPr>
        </p:nvSpPr>
        <p:spPr>
          <a:xfrm>
            <a:off x="228600" y="514350"/>
            <a:ext cx="7543800" cy="4199700"/>
          </a:xfrm>
        </p:spPr>
        <p:txBody>
          <a:bodyPr/>
          <a:lstStyle/>
          <a:p>
            <a:pPr marL="76200" indent="0">
              <a:buNone/>
            </a:pPr>
            <a:r>
              <a:rPr lang="en-US" sz="1200" dirty="0"/>
              <a:t>Now that you have answers to your research questions, find the most important parts of these responses and make these your study keywords. Note that you should only choose the most important terms for your keywords–journals usually request anywhere from 3 to 8 keywords maximum.</a:t>
            </a:r>
          </a:p>
          <a:p>
            <a:pPr marL="76200" indent="0">
              <a:buNone/>
            </a:pPr>
            <a:endParaRPr lang="en-US" sz="1200"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graphicFrame>
        <p:nvGraphicFramePr>
          <p:cNvPr id="7" name="Table 6"/>
          <p:cNvGraphicFramePr>
            <a:graphicFrameLocks noGrp="1"/>
          </p:cNvGraphicFramePr>
          <p:nvPr>
            <p:extLst>
              <p:ext uri="{D42A27DB-BD31-4B8C-83A1-F6EECF244321}">
                <p14:modId xmlns:p14="http://schemas.microsoft.com/office/powerpoint/2010/main" val="2128540161"/>
              </p:ext>
            </p:extLst>
          </p:nvPr>
        </p:nvGraphicFramePr>
        <p:xfrm>
          <a:off x="457200" y="1352550"/>
          <a:ext cx="5198088" cy="2963898"/>
        </p:xfrm>
        <a:graphic>
          <a:graphicData uri="http://schemas.openxmlformats.org/drawingml/2006/table">
            <a:tbl>
              <a:tblPr firstRow="1" firstCol="1" bandRow="1">
                <a:tableStyleId>{F5A28EFD-C747-4B63-B342-DE6663AAD031}</a:tableStyleId>
              </a:tblPr>
              <a:tblGrid>
                <a:gridCol w="2599044"/>
                <a:gridCol w="2599044"/>
              </a:tblGrid>
              <a:tr h="350122">
                <a:tc>
                  <a:txBody>
                    <a:bodyPr/>
                    <a:lstStyle/>
                    <a:p>
                      <a:pPr marL="0" marR="0" algn="l">
                        <a:lnSpc>
                          <a:spcPct val="115000"/>
                        </a:lnSpc>
                        <a:spcBef>
                          <a:spcPts val="0"/>
                        </a:spcBef>
                        <a:spcAft>
                          <a:spcPts val="0"/>
                        </a:spcAft>
                      </a:pPr>
                      <a:r>
                        <a:rPr lang="en-US" sz="900" dirty="0">
                          <a:effectLst/>
                        </a:rPr>
                        <a:t>One-sentence answer</a:t>
                      </a:r>
                      <a:endParaRPr lang="en-US" sz="800" dirty="0">
                        <a:effectLst/>
                        <a:latin typeface="Calibri"/>
                        <a:ea typeface="Calibri"/>
                        <a:cs typeface="Times New Roman"/>
                      </a:endParaRPr>
                    </a:p>
                  </a:txBody>
                  <a:tcPr marL="112189" marR="112189" marT="112189" marB="112189" anchor="ctr"/>
                </a:tc>
                <a:tc>
                  <a:txBody>
                    <a:bodyPr/>
                    <a:lstStyle/>
                    <a:p>
                      <a:pPr marL="0" marR="0" algn="l">
                        <a:lnSpc>
                          <a:spcPct val="115000"/>
                        </a:lnSpc>
                        <a:spcBef>
                          <a:spcPts val="0"/>
                        </a:spcBef>
                        <a:spcAft>
                          <a:spcPts val="0"/>
                        </a:spcAft>
                      </a:pPr>
                      <a:r>
                        <a:rPr lang="en-US" sz="900">
                          <a:effectLst/>
                        </a:rPr>
                        <a:t>Title keywords/phrases</a:t>
                      </a:r>
                      <a:endParaRPr lang="en-US" sz="800">
                        <a:effectLst/>
                        <a:latin typeface="Calibri"/>
                        <a:ea typeface="Calibri"/>
                        <a:cs typeface="Times New Roman"/>
                      </a:endParaRPr>
                    </a:p>
                  </a:txBody>
                  <a:tcPr marL="112189" marR="112189" marT="112189" marB="112189" anchor="ctr"/>
                </a:tc>
              </a:tr>
              <a:tr h="780348">
                <a:tc>
                  <a:txBody>
                    <a:bodyPr/>
                    <a:lstStyle/>
                    <a:p>
                      <a:pPr marL="0" marR="0" algn="l">
                        <a:lnSpc>
                          <a:spcPct val="115000"/>
                        </a:lnSpc>
                        <a:spcBef>
                          <a:spcPts val="0"/>
                        </a:spcBef>
                        <a:spcAft>
                          <a:spcPts val="0"/>
                        </a:spcAft>
                      </a:pPr>
                      <a:r>
                        <a:rPr lang="en-US" sz="900">
                          <a:effectLst/>
                        </a:rPr>
                        <a:t>“My paper studies how program volume affects outcomes for liver transplant patients on waiting lists.”</a:t>
                      </a:r>
                      <a:endParaRPr lang="en-US" sz="800">
                        <a:effectLst/>
                        <a:latin typeface="Calibri"/>
                        <a:ea typeface="Calibri"/>
                        <a:cs typeface="Times New Roman"/>
                      </a:endParaRPr>
                    </a:p>
                  </a:txBody>
                  <a:tcPr marL="112189" marR="112189" marT="112189" marB="112189" anchor="ctr"/>
                </a:tc>
                <a:tc>
                  <a:txBody>
                    <a:bodyPr/>
                    <a:lstStyle/>
                    <a:p>
                      <a:pPr marL="0" marR="0" algn="l">
                        <a:lnSpc>
                          <a:spcPct val="115000"/>
                        </a:lnSpc>
                        <a:spcBef>
                          <a:spcPts val="0"/>
                        </a:spcBef>
                        <a:spcAft>
                          <a:spcPts val="0"/>
                        </a:spcAft>
                      </a:pPr>
                      <a:r>
                        <a:rPr lang="en-US" sz="900">
                          <a:effectLst/>
                        </a:rPr>
                        <a:t>-program volume</a:t>
                      </a:r>
                      <a:br>
                        <a:rPr lang="en-US" sz="900">
                          <a:effectLst/>
                        </a:rPr>
                      </a:br>
                      <a:r>
                        <a:rPr lang="en-US" sz="900">
                          <a:effectLst/>
                        </a:rPr>
                        <a:t>-liver transplant patients</a:t>
                      </a:r>
                      <a:br>
                        <a:rPr lang="en-US" sz="900">
                          <a:effectLst/>
                        </a:rPr>
                      </a:br>
                      <a:r>
                        <a:rPr lang="en-US" sz="900">
                          <a:effectLst/>
                        </a:rPr>
                        <a:t>-waiting lists</a:t>
                      </a:r>
                      <a:br>
                        <a:rPr lang="en-US" sz="900">
                          <a:effectLst/>
                        </a:rPr>
                      </a:br>
                      <a:r>
                        <a:rPr lang="en-US" sz="900">
                          <a:effectLst/>
                        </a:rPr>
                        <a:t>-outcomes</a:t>
                      </a:r>
                      <a:endParaRPr lang="en-US" sz="800">
                        <a:effectLst/>
                        <a:latin typeface="Calibri"/>
                        <a:ea typeface="Calibri"/>
                        <a:cs typeface="Times New Roman"/>
                      </a:endParaRPr>
                    </a:p>
                  </a:txBody>
                  <a:tcPr marL="112189" marR="112189" marT="112189" marB="112189" anchor="ctr"/>
                </a:tc>
              </a:tr>
              <a:tr h="350122">
                <a:tc>
                  <a:txBody>
                    <a:bodyPr/>
                    <a:lstStyle/>
                    <a:p>
                      <a:pPr marL="0" marR="0" algn="l">
                        <a:lnSpc>
                          <a:spcPct val="115000"/>
                        </a:lnSpc>
                        <a:spcBef>
                          <a:spcPts val="0"/>
                        </a:spcBef>
                        <a:spcAft>
                          <a:spcPts val="0"/>
                        </a:spcAft>
                      </a:pPr>
                      <a:r>
                        <a:rPr lang="en-US" sz="900" dirty="0">
                          <a:effectLst/>
                        </a:rPr>
                        <a:t>“This is a case study.”</a:t>
                      </a:r>
                      <a:endParaRPr lang="en-US" sz="800" dirty="0">
                        <a:effectLst/>
                        <a:latin typeface="Calibri"/>
                        <a:ea typeface="Calibri"/>
                        <a:cs typeface="Times New Roman"/>
                      </a:endParaRPr>
                    </a:p>
                  </a:txBody>
                  <a:tcPr marL="112189" marR="112189" marT="112189" marB="112189" anchor="ctr"/>
                </a:tc>
                <a:tc>
                  <a:txBody>
                    <a:bodyPr/>
                    <a:lstStyle/>
                    <a:p>
                      <a:pPr marL="0" marR="0" algn="l">
                        <a:lnSpc>
                          <a:spcPct val="115000"/>
                        </a:lnSpc>
                        <a:spcBef>
                          <a:spcPts val="0"/>
                        </a:spcBef>
                        <a:spcAft>
                          <a:spcPts val="0"/>
                        </a:spcAft>
                      </a:pPr>
                      <a:r>
                        <a:rPr lang="en-US" sz="900">
                          <a:effectLst/>
                        </a:rPr>
                        <a:t>-case study</a:t>
                      </a:r>
                      <a:endParaRPr lang="en-US" sz="800">
                        <a:effectLst/>
                        <a:latin typeface="Calibri"/>
                        <a:ea typeface="Calibri"/>
                        <a:cs typeface="Times New Roman"/>
                      </a:endParaRPr>
                    </a:p>
                  </a:txBody>
                  <a:tcPr marL="112189" marR="112189" marT="112189" marB="112189" anchor="ctr"/>
                </a:tc>
              </a:tr>
              <a:tr h="636020">
                <a:tc>
                  <a:txBody>
                    <a:bodyPr/>
                    <a:lstStyle/>
                    <a:p>
                      <a:pPr marL="0" marR="0" algn="l">
                        <a:lnSpc>
                          <a:spcPct val="115000"/>
                        </a:lnSpc>
                        <a:spcBef>
                          <a:spcPts val="0"/>
                        </a:spcBef>
                        <a:spcAft>
                          <a:spcPts val="0"/>
                        </a:spcAft>
                      </a:pPr>
                      <a:r>
                        <a:rPr lang="en-US" sz="900">
                          <a:effectLst/>
                        </a:rPr>
                        <a:t>“I studied 60 cases of liver transplant patients on a waiting list throughout the US aged 20-50 years.”</a:t>
                      </a:r>
                      <a:endParaRPr lang="en-US" sz="800">
                        <a:effectLst/>
                        <a:latin typeface="Calibri"/>
                        <a:ea typeface="Calibri"/>
                        <a:cs typeface="Times New Roman"/>
                      </a:endParaRPr>
                    </a:p>
                  </a:txBody>
                  <a:tcPr marL="112189" marR="112189" marT="112189" marB="112189" anchor="ctr"/>
                </a:tc>
                <a:tc>
                  <a:txBody>
                    <a:bodyPr/>
                    <a:lstStyle/>
                    <a:p>
                      <a:pPr marL="0" marR="0" algn="l">
                        <a:lnSpc>
                          <a:spcPct val="115000"/>
                        </a:lnSpc>
                        <a:spcBef>
                          <a:spcPts val="0"/>
                        </a:spcBef>
                        <a:spcAft>
                          <a:spcPts val="0"/>
                        </a:spcAft>
                      </a:pPr>
                      <a:r>
                        <a:rPr lang="en-US" sz="900">
                          <a:effectLst/>
                        </a:rPr>
                        <a:t/>
                      </a:r>
                      <a:br>
                        <a:rPr lang="en-US" sz="900">
                          <a:effectLst/>
                        </a:rPr>
                      </a:br>
                      <a:r>
                        <a:rPr lang="en-US" sz="900">
                          <a:effectLst/>
                        </a:rPr>
                        <a:t>-US/age 20-50</a:t>
                      </a:r>
                      <a:br>
                        <a:rPr lang="en-US" sz="900">
                          <a:effectLst/>
                        </a:rPr>
                      </a:br>
                      <a:r>
                        <a:rPr lang="en-US" sz="900">
                          <a:effectLst/>
                        </a:rPr>
                        <a:t>-60 cases</a:t>
                      </a:r>
                      <a:endParaRPr lang="en-US" sz="800">
                        <a:effectLst/>
                        <a:latin typeface="Calibri"/>
                        <a:ea typeface="Calibri"/>
                        <a:cs typeface="Times New Roman"/>
                      </a:endParaRPr>
                    </a:p>
                  </a:txBody>
                  <a:tcPr marL="112189" marR="112189" marT="112189" marB="112189" anchor="ctr"/>
                </a:tc>
              </a:tr>
              <a:tr h="636020">
                <a:tc>
                  <a:txBody>
                    <a:bodyPr/>
                    <a:lstStyle/>
                    <a:p>
                      <a:pPr marL="0" marR="0" algn="l">
                        <a:lnSpc>
                          <a:spcPct val="115000"/>
                        </a:lnSpc>
                        <a:spcBef>
                          <a:spcPts val="0"/>
                        </a:spcBef>
                        <a:spcAft>
                          <a:spcPts val="0"/>
                        </a:spcAft>
                      </a:pPr>
                      <a:r>
                        <a:rPr lang="en-US" sz="900">
                          <a:effectLst/>
                        </a:rPr>
                        <a:t>“My study revealed a positive correlation between waitlist volume and negative prognosis of transplant procedure.”</a:t>
                      </a:r>
                      <a:endParaRPr lang="en-US" sz="800">
                        <a:effectLst/>
                        <a:latin typeface="Calibri"/>
                        <a:ea typeface="Calibri"/>
                        <a:cs typeface="Times New Roman"/>
                      </a:endParaRPr>
                    </a:p>
                  </a:txBody>
                  <a:tcPr marL="112189" marR="112189" marT="112189" marB="112189" anchor="ctr"/>
                </a:tc>
                <a:tc>
                  <a:txBody>
                    <a:bodyPr/>
                    <a:lstStyle/>
                    <a:p>
                      <a:pPr marL="0" marR="0" algn="l">
                        <a:lnSpc>
                          <a:spcPct val="115000"/>
                        </a:lnSpc>
                        <a:spcBef>
                          <a:spcPts val="0"/>
                        </a:spcBef>
                        <a:spcAft>
                          <a:spcPts val="0"/>
                        </a:spcAft>
                      </a:pPr>
                      <a:r>
                        <a:rPr lang="en-US" sz="900" dirty="0">
                          <a:effectLst/>
                        </a:rPr>
                        <a:t/>
                      </a:r>
                      <a:br>
                        <a:rPr lang="en-US" sz="900" dirty="0">
                          <a:effectLst/>
                        </a:rPr>
                      </a:br>
                      <a:r>
                        <a:rPr lang="en-US" sz="900" dirty="0">
                          <a:effectLst/>
                        </a:rPr>
                        <a:t>-positive correlation between waitlist volume and negative outcomes</a:t>
                      </a:r>
                      <a:endParaRPr lang="en-US" sz="800" dirty="0">
                        <a:effectLst/>
                        <a:latin typeface="Calibri"/>
                        <a:ea typeface="Calibri"/>
                        <a:cs typeface="Times New Roman"/>
                      </a:endParaRPr>
                    </a:p>
                  </a:txBody>
                  <a:tcPr marL="112189" marR="112189" marT="112189" marB="112189" anchor="ctr"/>
                </a:tc>
              </a:tr>
            </a:tbl>
          </a:graphicData>
        </a:graphic>
      </p:graphicFrame>
    </p:spTree>
    <p:extLst>
      <p:ext uri="{BB962C8B-B14F-4D97-AF65-F5344CB8AC3E}">
        <p14:creationId xmlns:p14="http://schemas.microsoft.com/office/powerpoint/2010/main" val="3913190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133351"/>
            <a:ext cx="6761100" cy="304800"/>
          </a:xfrm>
        </p:spPr>
        <p:txBody>
          <a:bodyPr/>
          <a:lstStyle/>
          <a:p>
            <a:r>
              <a:rPr lang="en-US" sz="1200" b="1" dirty="0"/>
              <a:t>Step 3: Research title writing: use these keywords</a:t>
            </a:r>
            <a:endParaRPr lang="en-US" sz="1200" dirty="0"/>
          </a:p>
        </p:txBody>
      </p:sp>
      <p:sp>
        <p:nvSpPr>
          <p:cNvPr id="3" name="Text Placeholder 2"/>
          <p:cNvSpPr>
            <a:spLocks noGrp="1"/>
          </p:cNvSpPr>
          <p:nvPr>
            <p:ph type="body" idx="1"/>
          </p:nvPr>
        </p:nvSpPr>
        <p:spPr>
          <a:xfrm>
            <a:off x="152400" y="590550"/>
            <a:ext cx="7620000" cy="4123500"/>
          </a:xfrm>
        </p:spPr>
        <p:txBody>
          <a:bodyPr/>
          <a:lstStyle/>
          <a:p>
            <a:r>
              <a:rPr lang="en-US" sz="1200" i="1" dirty="0">
                <a:solidFill>
                  <a:schemeClr val="accent6"/>
                </a:solidFill>
              </a:rPr>
              <a:t>We employed a case study of 60 liver transplant patients around the US aged 20-50 years to assess how waiting list volume affects the outcomes of liver transplantation in patients; results indicate a positive correlation between increased waiting list volume and negative prognosis after the transplant procedure.”</a:t>
            </a:r>
            <a:endParaRPr lang="en-US" sz="1200" dirty="0">
              <a:solidFill>
                <a:schemeClr val="accent6"/>
              </a:solidFill>
            </a:endParaRPr>
          </a:p>
          <a:p>
            <a:r>
              <a:rPr lang="en-US" sz="1200" dirty="0">
                <a:solidFill>
                  <a:schemeClr val="accent6"/>
                </a:solidFill>
              </a:rPr>
              <a:t>The sentence above is clearly much too long for a research paper title. This is why you will trim and polish your title in the next two steps.</a:t>
            </a:r>
          </a:p>
          <a:p>
            <a:r>
              <a:rPr lang="en-US" sz="1200" b="1" dirty="0">
                <a:solidFill>
                  <a:schemeClr val="accent6"/>
                </a:solidFill>
              </a:rPr>
              <a:t>Step 4: Create a working research paper title</a:t>
            </a:r>
            <a:endParaRPr lang="en-US" sz="1200" dirty="0">
              <a:solidFill>
                <a:schemeClr val="accent6"/>
              </a:solidFill>
            </a:endParaRPr>
          </a:p>
          <a:p>
            <a:r>
              <a:rPr lang="en-US" sz="1200" dirty="0">
                <a:solidFill>
                  <a:schemeClr val="accent6"/>
                </a:solidFill>
              </a:rPr>
              <a:t>To create a working title, remove elements that make it a complete “sentence” but keep everything that is important to what the study is about. Delete all unnecessary and redundant words that are not central to the study or that researchers would most likely not use in a database search.</a:t>
            </a:r>
          </a:p>
          <a:p>
            <a:r>
              <a:rPr lang="en-US" sz="1200" i="1" strike="sngStrike" dirty="0">
                <a:solidFill>
                  <a:schemeClr val="accent6"/>
                </a:solidFill>
              </a:rPr>
              <a:t>We employed </a:t>
            </a:r>
            <a:r>
              <a:rPr lang="en-US" sz="1200" i="1" dirty="0">
                <a:solidFill>
                  <a:schemeClr val="accent6"/>
                </a:solidFill>
              </a:rPr>
              <a:t>a case study of 60 liver transplant patients around the US aged 20-50 years to assess how </a:t>
            </a:r>
            <a:r>
              <a:rPr lang="en-US" sz="1200" i="1" strike="sngStrike" dirty="0">
                <a:solidFill>
                  <a:schemeClr val="accent6"/>
                </a:solidFill>
              </a:rPr>
              <a:t>the </a:t>
            </a:r>
            <a:r>
              <a:rPr lang="en-US" sz="1200" i="1" dirty="0">
                <a:solidFill>
                  <a:schemeClr val="accent6"/>
                </a:solidFill>
              </a:rPr>
              <a:t>waiting list volume affects </a:t>
            </a:r>
            <a:r>
              <a:rPr lang="en-US" sz="1200" i="1" strike="sngStrike" dirty="0">
                <a:solidFill>
                  <a:schemeClr val="accent6"/>
                </a:solidFill>
              </a:rPr>
              <a:t>the</a:t>
            </a:r>
            <a:r>
              <a:rPr lang="en-US" sz="1200" i="1" dirty="0">
                <a:solidFill>
                  <a:schemeClr val="accent6"/>
                </a:solidFill>
              </a:rPr>
              <a:t> outcome of </a:t>
            </a:r>
            <a:r>
              <a:rPr lang="en-US" sz="1200" i="1" strike="sngStrike" dirty="0">
                <a:solidFill>
                  <a:schemeClr val="accent6"/>
                </a:solidFill>
              </a:rPr>
              <a:t>liver</a:t>
            </a:r>
            <a:r>
              <a:rPr lang="en-US" sz="1200" i="1" dirty="0">
                <a:solidFill>
                  <a:schemeClr val="accent6"/>
                </a:solidFill>
              </a:rPr>
              <a:t> transplantation </a:t>
            </a:r>
            <a:r>
              <a:rPr lang="en-US" sz="1200" i="1" strike="sngStrike" dirty="0">
                <a:solidFill>
                  <a:schemeClr val="accent6"/>
                </a:solidFill>
              </a:rPr>
              <a:t>in patients</a:t>
            </a:r>
            <a:r>
              <a:rPr lang="en-US" sz="1200" i="1" dirty="0">
                <a:solidFill>
                  <a:schemeClr val="accent6"/>
                </a:solidFill>
              </a:rPr>
              <a:t>; </a:t>
            </a:r>
            <a:r>
              <a:rPr lang="en-US" sz="1200" i="1" strike="sngStrike" dirty="0">
                <a:solidFill>
                  <a:schemeClr val="accent6"/>
                </a:solidFill>
              </a:rPr>
              <a:t>results indicate a</a:t>
            </a:r>
            <a:r>
              <a:rPr lang="en-US" sz="1200" i="1" dirty="0">
                <a:solidFill>
                  <a:schemeClr val="accent6"/>
                </a:solidFill>
              </a:rPr>
              <a:t> positive correlation between increased waiting list volume and a negative prognosis </a:t>
            </a:r>
            <a:r>
              <a:rPr lang="en-US" sz="1200" i="1" strike="sngStrike" dirty="0">
                <a:solidFill>
                  <a:schemeClr val="accent6"/>
                </a:solidFill>
              </a:rPr>
              <a:t>after transplant procedure</a:t>
            </a:r>
            <a:r>
              <a:rPr lang="en-US" sz="1200" i="1" dirty="0">
                <a:solidFill>
                  <a:schemeClr val="accent6"/>
                </a:solidFill>
              </a:rPr>
              <a:t>”</a:t>
            </a:r>
            <a:endParaRPr lang="en-US" sz="1200" dirty="0">
              <a:solidFill>
                <a:schemeClr val="accent6"/>
              </a:solidFill>
            </a:endParaRPr>
          </a:p>
          <a:p>
            <a:r>
              <a:rPr lang="en-US" sz="1200" dirty="0">
                <a:solidFill>
                  <a:schemeClr val="accent6"/>
                </a:solidFill>
              </a:rPr>
              <a:t>Now shift some words around for proper syntax and rephrase it a bit to shorten the length and make it leaner and more natural. What you are left with is:</a:t>
            </a:r>
          </a:p>
          <a:p>
            <a:r>
              <a:rPr lang="en-US" sz="1200" i="1" dirty="0">
                <a:solidFill>
                  <a:schemeClr val="accent6"/>
                </a:solidFill>
              </a:rPr>
              <a:t>“A case study of 60 liver transplant patients around the US aged 20-50 years assessing the impact of waiting list volume on outcome of transplantation and showing a positive correlation between increased waiting list volume and a negative prognosis” </a:t>
            </a:r>
            <a:r>
              <a:rPr lang="en-US" sz="1200" dirty="0">
                <a:solidFill>
                  <a:schemeClr val="accent6"/>
                </a:solidFill>
              </a:rPr>
              <a:t>(Word Count: 38)</a:t>
            </a:r>
          </a:p>
          <a:p>
            <a:r>
              <a:rPr lang="en-US" sz="1200" dirty="0">
                <a:solidFill>
                  <a:schemeClr val="accent6"/>
                </a:solidFill>
              </a:rPr>
              <a:t>This text is getting closer to what we want in a research title, which is just the most important information. But note that the word count for this working title is still 38 words, whereas the average length of published journal article titles is 16 words or fewer. Therefore, we should eliminate some words and phrases that are not essential to this title.</a:t>
            </a:r>
          </a:p>
          <a:p>
            <a:endParaRPr lang="en-US" sz="1200"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580997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133351"/>
            <a:ext cx="6761100" cy="228600"/>
          </a:xfrm>
        </p:spPr>
        <p:txBody>
          <a:bodyPr/>
          <a:lstStyle/>
          <a:p>
            <a:endParaRPr lang="en-US" sz="1200" dirty="0"/>
          </a:p>
        </p:txBody>
      </p:sp>
      <p:sp>
        <p:nvSpPr>
          <p:cNvPr id="3" name="Text Placeholder 2"/>
          <p:cNvSpPr>
            <a:spLocks noGrp="1"/>
          </p:cNvSpPr>
          <p:nvPr>
            <p:ph type="body" idx="1"/>
          </p:nvPr>
        </p:nvSpPr>
        <p:spPr>
          <a:xfrm>
            <a:off x="228600" y="438150"/>
            <a:ext cx="7848600" cy="4275900"/>
          </a:xfrm>
        </p:spPr>
        <p:txBody>
          <a:bodyPr/>
          <a:lstStyle/>
          <a:p>
            <a:r>
              <a:rPr lang="en-US" sz="1200" b="1" dirty="0"/>
              <a:t>Step 5: Remove any nonessential words and phrases from your title</a:t>
            </a:r>
            <a:endParaRPr lang="en-US" sz="1200" dirty="0"/>
          </a:p>
          <a:p>
            <a:r>
              <a:rPr lang="en-US" sz="1200" dirty="0">
                <a:latin typeface="Bookman Old Style" panose="02050604050505020204" pitchFamily="18" charset="0"/>
              </a:rPr>
              <a:t>Because the number of patients studied and the exact outcome are not the most essential parts of this paper, remove these elements first:</a:t>
            </a:r>
          </a:p>
          <a:p>
            <a:endParaRPr lang="en-US" sz="1200"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77651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0" y="361950"/>
            <a:ext cx="6761100" cy="1234825"/>
          </a:xfrm>
        </p:spPr>
        <p:txBody>
          <a:bodyPr/>
          <a:lstStyle/>
          <a:p>
            <a:pPr lvl="0"/>
            <a:r>
              <a:rPr lang="en" dirty="0" smtClean="0">
                <a:solidFill>
                  <a:srgbClr val="80BFB7"/>
                </a:solidFill>
              </a:rPr>
              <a:t/>
            </a:r>
            <a:br>
              <a:rPr lang="en" dirty="0" smtClean="0">
                <a:solidFill>
                  <a:srgbClr val="80BFB7"/>
                </a:solidFill>
              </a:rPr>
            </a:br>
            <a:endParaRPr lang="en-US" dirty="0"/>
          </a:p>
        </p:txBody>
      </p:sp>
      <p:sp>
        <p:nvSpPr>
          <p:cNvPr id="3" name="Text Placeholder 2"/>
          <p:cNvSpPr>
            <a:spLocks noGrp="1"/>
          </p:cNvSpPr>
          <p:nvPr>
            <p:ph type="body" idx="1"/>
          </p:nvPr>
        </p:nvSpPr>
        <p:spPr/>
        <p:txBody>
          <a:bodyPr/>
          <a:lstStyle/>
          <a:p>
            <a:pPr marL="114300" indent="0">
              <a:buNone/>
            </a:pPr>
            <a:endParaRPr lang="en" sz="3600" dirty="0" smtClean="0">
              <a:solidFill>
                <a:srgbClr val="80BFB7"/>
              </a:solidFill>
            </a:endParaRPr>
          </a:p>
          <a:p>
            <a:pPr marL="114300" indent="0">
              <a:buNone/>
            </a:pPr>
            <a:endParaRPr lang="en-US"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28750"/>
            <a:ext cx="258127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4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80">
                                          <p:stCondLst>
                                            <p:cond delay="0"/>
                                          </p:stCondLst>
                                        </p:cTn>
                                        <p:tgtEl>
                                          <p:spTgt spid="2050"/>
                                        </p:tgtEl>
                                      </p:cBhvr>
                                    </p:animEffect>
                                    <p:anim calcmode="lin" valueType="num">
                                      <p:cBhvr>
                                        <p:cTn id="8"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0"/>
                                        </p:tgtEl>
                                      </p:cBhvr>
                                      <p:to x="100000" y="60000"/>
                                    </p:animScale>
                                    <p:animScale>
                                      <p:cBhvr>
                                        <p:cTn id="14" dur="166" decel="50000">
                                          <p:stCondLst>
                                            <p:cond delay="676"/>
                                          </p:stCondLst>
                                        </p:cTn>
                                        <p:tgtEl>
                                          <p:spTgt spid="2050"/>
                                        </p:tgtEl>
                                      </p:cBhvr>
                                      <p:to x="100000" y="100000"/>
                                    </p:animScale>
                                    <p:animScale>
                                      <p:cBhvr>
                                        <p:cTn id="15" dur="26">
                                          <p:stCondLst>
                                            <p:cond delay="1312"/>
                                          </p:stCondLst>
                                        </p:cTn>
                                        <p:tgtEl>
                                          <p:spTgt spid="2050"/>
                                        </p:tgtEl>
                                      </p:cBhvr>
                                      <p:to x="100000" y="80000"/>
                                    </p:animScale>
                                    <p:animScale>
                                      <p:cBhvr>
                                        <p:cTn id="16" dur="166" decel="50000">
                                          <p:stCondLst>
                                            <p:cond delay="1338"/>
                                          </p:stCondLst>
                                        </p:cTn>
                                        <p:tgtEl>
                                          <p:spTgt spid="2050"/>
                                        </p:tgtEl>
                                      </p:cBhvr>
                                      <p:to x="100000" y="100000"/>
                                    </p:animScale>
                                    <p:animScale>
                                      <p:cBhvr>
                                        <p:cTn id="17" dur="26">
                                          <p:stCondLst>
                                            <p:cond delay="1642"/>
                                          </p:stCondLst>
                                        </p:cTn>
                                        <p:tgtEl>
                                          <p:spTgt spid="2050"/>
                                        </p:tgtEl>
                                      </p:cBhvr>
                                      <p:to x="100000" y="90000"/>
                                    </p:animScale>
                                    <p:animScale>
                                      <p:cBhvr>
                                        <p:cTn id="18" dur="166" decel="50000">
                                          <p:stCondLst>
                                            <p:cond delay="1668"/>
                                          </p:stCondLst>
                                        </p:cTn>
                                        <p:tgtEl>
                                          <p:spTgt spid="2050"/>
                                        </p:tgtEl>
                                      </p:cBhvr>
                                      <p:to x="100000" y="100000"/>
                                    </p:animScale>
                                    <p:animScale>
                                      <p:cBhvr>
                                        <p:cTn id="19" dur="26">
                                          <p:stCondLst>
                                            <p:cond delay="1808"/>
                                          </p:stCondLst>
                                        </p:cTn>
                                        <p:tgtEl>
                                          <p:spTgt spid="2050"/>
                                        </p:tgtEl>
                                      </p:cBhvr>
                                      <p:to x="100000" y="95000"/>
                                    </p:animScale>
                                    <p:animScale>
                                      <p:cBhvr>
                                        <p:cTn id="20"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a:spLocks noGrp="1"/>
          </p:cNvSpPr>
          <p:nvPr>
            <p:ph type="body" idx="1"/>
          </p:nvPr>
        </p:nvSpPr>
        <p:spPr>
          <a:xfrm>
            <a:off x="1524000" y="819150"/>
            <a:ext cx="3276600" cy="709242"/>
          </a:xfrm>
        </p:spPr>
        <p:txBody>
          <a:bodyPr/>
          <a:lstStyle/>
          <a:p>
            <a:pPr marL="114300" indent="0">
              <a:buNone/>
            </a:pPr>
            <a:r>
              <a:rPr lang="en" sz="3600" dirty="0" smtClean="0">
                <a:solidFill>
                  <a:srgbClr val="80BFB7"/>
                </a:solidFill>
              </a:rPr>
              <a:t>Any Question?</a:t>
            </a:r>
          </a:p>
          <a:p>
            <a:pPr marL="114300" indent="0">
              <a:buNone/>
            </a:pPr>
            <a:endParaRPr lang="en-US" sz="14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905" y="1528392"/>
            <a:ext cx="2947987" cy="1842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8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91094840"/>
              </p:ext>
            </p:extLst>
          </p:nvPr>
        </p:nvGraphicFramePr>
        <p:xfrm>
          <a:off x="2743200" y="340147"/>
          <a:ext cx="5097100" cy="2491778"/>
        </p:xfrm>
        <a:graphic>
          <a:graphicData uri="http://schemas.openxmlformats.org/drawingml/2006/table">
            <a:tbl>
              <a:tblPr/>
              <a:tblGrid>
                <a:gridCol w="5097100"/>
              </a:tblGrid>
              <a:tr h="2491778">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Title 5"/>
          <p:cNvSpPr>
            <a:spLocks noGrp="1"/>
          </p:cNvSpPr>
          <p:nvPr>
            <p:ph type="title"/>
          </p:nvPr>
        </p:nvSpPr>
        <p:spPr>
          <a:xfrm>
            <a:off x="259702" y="4095750"/>
            <a:ext cx="5149556" cy="628800"/>
          </a:xfrm>
        </p:spPr>
        <p:txBody>
          <a:bodyPr/>
          <a:lstStyle/>
          <a:p>
            <a:pPr lvl="0">
              <a:spcBef>
                <a:spcPts val="600"/>
              </a:spcBef>
            </a:pPr>
            <a:r>
              <a:rPr lang="en-US" sz="2400" dirty="0" smtClean="0">
                <a:solidFill>
                  <a:schemeClr val="accent6"/>
                </a:solidFill>
                <a:latin typeface="Times New Roman" pitchFamily="18" charset="0"/>
                <a:cs typeface="Times New Roman" pitchFamily="18" charset="0"/>
              </a:rPr>
              <a:t>CONTACT </a:t>
            </a:r>
            <a:r>
              <a:rPr lang="en-US" sz="2400" dirty="0">
                <a:solidFill>
                  <a:schemeClr val="accent6"/>
                </a:solidFill>
                <a:latin typeface="Times New Roman" pitchFamily="18" charset="0"/>
                <a:cs typeface="Times New Roman" pitchFamily="18" charset="0"/>
              </a:rPr>
              <a:t>TUTOR IN CHARGE </a:t>
            </a:r>
          </a:p>
        </p:txBody>
      </p:sp>
      <p:sp>
        <p:nvSpPr>
          <p:cNvPr id="7" name="Text Placeholder 6"/>
          <p:cNvSpPr>
            <a:spLocks noGrp="1"/>
          </p:cNvSpPr>
          <p:nvPr>
            <p:ph type="body" idx="1"/>
          </p:nvPr>
        </p:nvSpPr>
        <p:spPr>
          <a:xfrm>
            <a:off x="2809650" y="317325"/>
            <a:ext cx="5038950" cy="1676400"/>
          </a:xfrm>
        </p:spPr>
        <p:txBody>
          <a:bodyPr/>
          <a:lstStyle/>
          <a:p>
            <a:pPr marL="76200" indent="0">
              <a:buNone/>
            </a:pPr>
            <a:r>
              <a:rPr lang="en-US" sz="1400" dirty="0">
                <a:latin typeface="Times New Roman" pitchFamily="18" charset="0"/>
                <a:cs typeface="Times New Roman" pitchFamily="18" charset="0"/>
              </a:rPr>
              <a:t>Full name: AYUBU GAMBA.</a:t>
            </a:r>
          </a:p>
          <a:p>
            <a:pPr marL="76200" indent="0">
              <a:buNone/>
            </a:pPr>
            <a:r>
              <a:rPr lang="en-US" sz="1400" dirty="0">
                <a:latin typeface="Times New Roman" pitchFamily="18" charset="0"/>
                <a:cs typeface="Times New Roman" pitchFamily="18" charset="0"/>
              </a:rPr>
              <a:t>Department: JOURNALISM.</a:t>
            </a:r>
          </a:p>
          <a:p>
            <a:pPr marL="76200" indent="0">
              <a:buNone/>
            </a:pPr>
            <a:r>
              <a:rPr lang="en-US" sz="1400" dirty="0">
                <a:latin typeface="Times New Roman" pitchFamily="18" charset="0"/>
                <a:cs typeface="Times New Roman" pitchFamily="18" charset="0"/>
              </a:rPr>
              <a:t>Email Address:agamba133@gmail.com</a:t>
            </a:r>
          </a:p>
          <a:p>
            <a:pPr marL="76200" indent="0">
              <a:buNone/>
            </a:pPr>
            <a:r>
              <a:rPr lang="en-US" sz="1400" dirty="0">
                <a:latin typeface="Times New Roman" pitchFamily="18" charset="0"/>
                <a:cs typeface="Times New Roman" pitchFamily="18" charset="0"/>
              </a:rPr>
              <a:t>Phone number:0769055073</a:t>
            </a:r>
            <a:endParaRPr lang="en-US" sz="1400" dirty="0">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03299655"/>
              </p:ext>
            </p:extLst>
          </p:nvPr>
        </p:nvGraphicFramePr>
        <p:xfrm>
          <a:off x="183502" y="4202128"/>
          <a:ext cx="4998098" cy="579422"/>
        </p:xfrm>
        <a:graphic>
          <a:graphicData uri="http://schemas.openxmlformats.org/drawingml/2006/table">
            <a:tbl>
              <a:tblPr/>
              <a:tblGrid>
                <a:gridCol w="4998098"/>
              </a:tblGrid>
              <a:tr h="579422">
                <a:tc>
                  <a:txBody>
                    <a:bodyPr/>
                    <a:lstStyle/>
                    <a:p>
                      <a:r>
                        <a:rPr lang="en-US" dirty="0" smtClean="0"/>
                        <a:t>     </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950" y="1696863"/>
            <a:ext cx="11461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14301">
            <a:off x="1066800" y="2952750"/>
            <a:ext cx="1501661" cy="1047750"/>
          </a:xfrm>
          <a:prstGeom prst="rect">
            <a:avLst/>
          </a:prstGeom>
        </p:spPr>
      </p:pic>
    </p:spTree>
    <p:extLst>
      <p:ext uri="{BB962C8B-B14F-4D97-AF65-F5344CB8AC3E}">
        <p14:creationId xmlns:p14="http://schemas.microsoft.com/office/powerpoint/2010/main" val="62046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down)">
                                      <p:cBhvr>
                                        <p:cTn id="41" dur="580">
                                          <p:stCondLst>
                                            <p:cond delay="0"/>
                                          </p:stCondLst>
                                        </p:cTn>
                                        <p:tgtEl>
                                          <p:spTgt spid="2"/>
                                        </p:tgtEl>
                                      </p:cBhvr>
                                    </p:animEffect>
                                    <p:anim calcmode="lin" valueType="num">
                                      <p:cBhvr>
                                        <p:cTn id="4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7" dur="26">
                                          <p:stCondLst>
                                            <p:cond delay="650"/>
                                          </p:stCondLst>
                                        </p:cTn>
                                        <p:tgtEl>
                                          <p:spTgt spid="2"/>
                                        </p:tgtEl>
                                      </p:cBhvr>
                                      <p:to x="100000" y="60000"/>
                                    </p:animScale>
                                    <p:animScale>
                                      <p:cBhvr>
                                        <p:cTn id="48" dur="166" decel="50000">
                                          <p:stCondLst>
                                            <p:cond delay="676"/>
                                          </p:stCondLst>
                                        </p:cTn>
                                        <p:tgtEl>
                                          <p:spTgt spid="2"/>
                                        </p:tgtEl>
                                      </p:cBhvr>
                                      <p:to x="100000" y="100000"/>
                                    </p:animScale>
                                    <p:animScale>
                                      <p:cBhvr>
                                        <p:cTn id="49" dur="26">
                                          <p:stCondLst>
                                            <p:cond delay="1312"/>
                                          </p:stCondLst>
                                        </p:cTn>
                                        <p:tgtEl>
                                          <p:spTgt spid="2"/>
                                        </p:tgtEl>
                                      </p:cBhvr>
                                      <p:to x="100000" y="80000"/>
                                    </p:animScale>
                                    <p:animScale>
                                      <p:cBhvr>
                                        <p:cTn id="50" dur="166" decel="50000">
                                          <p:stCondLst>
                                            <p:cond delay="1338"/>
                                          </p:stCondLst>
                                        </p:cTn>
                                        <p:tgtEl>
                                          <p:spTgt spid="2"/>
                                        </p:tgtEl>
                                      </p:cBhvr>
                                      <p:to x="100000" y="100000"/>
                                    </p:animScale>
                                    <p:animScale>
                                      <p:cBhvr>
                                        <p:cTn id="51" dur="26">
                                          <p:stCondLst>
                                            <p:cond delay="1642"/>
                                          </p:stCondLst>
                                        </p:cTn>
                                        <p:tgtEl>
                                          <p:spTgt spid="2"/>
                                        </p:tgtEl>
                                      </p:cBhvr>
                                      <p:to x="100000" y="90000"/>
                                    </p:animScale>
                                    <p:animScale>
                                      <p:cBhvr>
                                        <p:cTn id="52" dur="166" decel="50000">
                                          <p:stCondLst>
                                            <p:cond delay="1668"/>
                                          </p:stCondLst>
                                        </p:cTn>
                                        <p:tgtEl>
                                          <p:spTgt spid="2"/>
                                        </p:tgtEl>
                                      </p:cBhvr>
                                      <p:to x="100000" y="100000"/>
                                    </p:animScale>
                                    <p:animScale>
                                      <p:cBhvr>
                                        <p:cTn id="53" dur="26">
                                          <p:stCondLst>
                                            <p:cond delay="1808"/>
                                          </p:stCondLst>
                                        </p:cTn>
                                        <p:tgtEl>
                                          <p:spTgt spid="2"/>
                                        </p:tgtEl>
                                      </p:cBhvr>
                                      <p:to x="100000" y="95000"/>
                                    </p:animScale>
                                    <p:animScale>
                                      <p:cBhvr>
                                        <p:cTn id="54" dur="166" decel="50000">
                                          <p:stCondLst>
                                            <p:cond delay="1834"/>
                                          </p:stCondLst>
                                        </p:cTn>
                                        <p:tgtEl>
                                          <p:spTgt spid="2"/>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anim calcmode="lin" valueType="num">
                                      <p:cBhvr>
                                        <p:cTn id="5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7">
                                            <p:txEl>
                                              <p:pRg st="1" end="1"/>
                                            </p:txEl>
                                          </p:spTgt>
                                        </p:tgtEl>
                                        <p:attrNameLst>
                                          <p:attrName>style.visibility</p:attrName>
                                        </p:attrNameLst>
                                      </p:cBhvr>
                                      <p:to>
                                        <p:strVal val="visible"/>
                                      </p:to>
                                    </p:set>
                                    <p:anim calcmode="lin" valueType="num">
                                      <p:cBhvr>
                                        <p:cTn id="66"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67"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68" dur="500"/>
                                        <p:tgtEl>
                                          <p:spTgt spid="7">
                                            <p:txEl>
                                              <p:pRg st="1" end="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p:cTn id="73"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74"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75" dur="500"/>
                                        <p:tgtEl>
                                          <p:spTgt spid="7">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7">
                                            <p:txEl>
                                              <p:pRg st="3" end="3"/>
                                            </p:txEl>
                                          </p:spTgt>
                                        </p:tgtEl>
                                        <p:attrNameLst>
                                          <p:attrName>style.visibility</p:attrName>
                                        </p:attrNameLst>
                                      </p:cBhvr>
                                      <p:to>
                                        <p:strVal val="visible"/>
                                      </p:to>
                                    </p:set>
                                    <p:anim calcmode="lin" valueType="num">
                                      <p:cBhvr>
                                        <p:cTn id="80"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1"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82" dur="500"/>
                                        <p:tgtEl>
                                          <p:spTgt spid="7">
                                            <p:txEl>
                                              <p:pRg st="3" end="3"/>
                                            </p:txEl>
                                          </p:spTgt>
                                        </p:tgtEl>
                                      </p:cBhvr>
                                    </p:animEffect>
                                  </p:childTnLst>
                                </p:cTn>
                              </p:par>
                              <p:par>
                                <p:cTn id="83" presetID="53" presetClass="entr" presetSubtype="1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500" fill="hold"/>
                                        <p:tgtEl>
                                          <p:spTgt spid="8"/>
                                        </p:tgtEl>
                                        <p:attrNameLst>
                                          <p:attrName>ppt_w</p:attrName>
                                        </p:attrNameLst>
                                      </p:cBhvr>
                                      <p:tavLst>
                                        <p:tav tm="0">
                                          <p:val>
                                            <p:fltVal val="0"/>
                                          </p:val>
                                        </p:tav>
                                        <p:tav tm="100000">
                                          <p:val>
                                            <p:strVal val="#ppt_w"/>
                                          </p:val>
                                        </p:tav>
                                      </p:tavLst>
                                    </p:anim>
                                    <p:anim calcmode="lin" valueType="num">
                                      <p:cBhvr>
                                        <p:cTn id="86" dur="500" fill="hold"/>
                                        <p:tgtEl>
                                          <p:spTgt spid="8"/>
                                        </p:tgtEl>
                                        <p:attrNameLst>
                                          <p:attrName>ppt_h</p:attrName>
                                        </p:attrNameLst>
                                      </p:cBhvr>
                                      <p:tavLst>
                                        <p:tav tm="0">
                                          <p:val>
                                            <p:fltVal val="0"/>
                                          </p:val>
                                        </p:tav>
                                        <p:tav tm="100000">
                                          <p:val>
                                            <p:strVal val="#ppt_h"/>
                                          </p:val>
                                        </p:tav>
                                      </p:tavLst>
                                    </p:anim>
                                    <p:animEffect transition="in" filter="fade">
                                      <p:cBhvr>
                                        <p:cTn id="87" dur="500"/>
                                        <p:tgtEl>
                                          <p:spTgt spid="8"/>
                                        </p:tgtEl>
                                      </p:cBhvr>
                                    </p:animEffect>
                                  </p:childTnLst>
                                </p:cTn>
                              </p:par>
                              <p:par>
                                <p:cTn id="88" presetID="53" presetClass="entr" presetSubtype="16" fill="hold" nodeType="withEffect">
                                  <p:stCondLst>
                                    <p:cond delay="0"/>
                                  </p:stCondLst>
                                  <p:childTnLst>
                                    <p:set>
                                      <p:cBhvr>
                                        <p:cTn id="89" dur="1" fill="hold">
                                          <p:stCondLst>
                                            <p:cond delay="0"/>
                                          </p:stCondLst>
                                        </p:cTn>
                                        <p:tgtEl>
                                          <p:spTgt spid="6146"/>
                                        </p:tgtEl>
                                        <p:attrNameLst>
                                          <p:attrName>style.visibility</p:attrName>
                                        </p:attrNameLst>
                                      </p:cBhvr>
                                      <p:to>
                                        <p:strVal val="visible"/>
                                      </p:to>
                                    </p:set>
                                    <p:anim calcmode="lin" valueType="num">
                                      <p:cBhvr>
                                        <p:cTn id="90" dur="500" fill="hold"/>
                                        <p:tgtEl>
                                          <p:spTgt spid="6146"/>
                                        </p:tgtEl>
                                        <p:attrNameLst>
                                          <p:attrName>ppt_w</p:attrName>
                                        </p:attrNameLst>
                                      </p:cBhvr>
                                      <p:tavLst>
                                        <p:tav tm="0">
                                          <p:val>
                                            <p:fltVal val="0"/>
                                          </p:val>
                                        </p:tav>
                                        <p:tav tm="100000">
                                          <p:val>
                                            <p:strVal val="#ppt_w"/>
                                          </p:val>
                                        </p:tav>
                                      </p:tavLst>
                                    </p:anim>
                                    <p:anim calcmode="lin" valueType="num">
                                      <p:cBhvr>
                                        <p:cTn id="91" dur="500" fill="hold"/>
                                        <p:tgtEl>
                                          <p:spTgt spid="6146"/>
                                        </p:tgtEl>
                                        <p:attrNameLst>
                                          <p:attrName>ppt_h</p:attrName>
                                        </p:attrNameLst>
                                      </p:cBhvr>
                                      <p:tavLst>
                                        <p:tav tm="0">
                                          <p:val>
                                            <p:fltVal val="0"/>
                                          </p:val>
                                        </p:tav>
                                        <p:tav tm="100000">
                                          <p:val>
                                            <p:strVal val="#ppt_h"/>
                                          </p:val>
                                        </p:tav>
                                      </p:tavLst>
                                    </p:anim>
                                    <p:animEffect transition="in" filter="fade">
                                      <p:cBhvr>
                                        <p:cTn id="9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14"/>
          <p:cNvSpPr txBox="1">
            <a:spLocks noGrp="1"/>
          </p:cNvSpPr>
          <p:nvPr>
            <p:ph type="title"/>
          </p:nvPr>
        </p:nvSpPr>
        <p:spPr>
          <a:xfrm>
            <a:off x="718300" y="739375"/>
            <a:ext cx="5530100" cy="536975"/>
          </a:xfrm>
          <a:prstGeom prst="rect">
            <a:avLst/>
          </a:prstGeom>
          <a:solidFill>
            <a:schemeClr val="accent2">
              <a:lumMod val="20000"/>
              <a:lumOff val="8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spcFirstLastPara="1" wrap="square" lIns="91425" tIns="91425" rIns="91425" bIns="91425" anchor="b" anchorCtr="0">
            <a:noAutofit/>
          </a:bodyPr>
          <a:lstStyle/>
          <a:p>
            <a:pPr marL="0" lvl="0" indent="0" algn="l" rtl="0">
              <a:spcBef>
                <a:spcPts val="0"/>
              </a:spcBef>
              <a:spcAft>
                <a:spcPts val="0"/>
              </a:spcAft>
              <a:buNone/>
            </a:pPr>
            <a:r>
              <a:rPr lang="en" sz="2000" dirty="0" smtClean="0">
                <a:latin typeface="Times New Roman" pitchFamily="18" charset="0"/>
                <a:cs typeface="Times New Roman" pitchFamily="18" charset="0"/>
              </a:rPr>
              <a:t>THIS MODULE CONSIST OF </a:t>
            </a:r>
            <a:r>
              <a:rPr lang="en" sz="2000" dirty="0" smtClean="0">
                <a:latin typeface="Times New Roman" pitchFamily="18" charset="0"/>
                <a:cs typeface="Times New Roman" pitchFamily="18" charset="0"/>
              </a:rPr>
              <a:t>FIVE (5) </a:t>
            </a:r>
            <a:r>
              <a:rPr lang="en" sz="2000" dirty="0" smtClean="0">
                <a:latin typeface="Times New Roman" pitchFamily="18" charset="0"/>
                <a:cs typeface="Times New Roman" pitchFamily="18" charset="0"/>
              </a:rPr>
              <a:t>TOPICS:</a:t>
            </a:r>
            <a:endParaRPr sz="2000" dirty="0">
              <a:latin typeface="Times New Roman" pitchFamily="18" charset="0"/>
              <a:cs typeface="Times New Roman" pitchFamily="18" charset="0"/>
            </a:endParaRPr>
          </a:p>
        </p:txBody>
      </p:sp>
      <p:sp>
        <p:nvSpPr>
          <p:cNvPr id="3843" name="Google Shape;3843;p14"/>
          <p:cNvSpPr txBox="1">
            <a:spLocks noGrp="1"/>
          </p:cNvSpPr>
          <p:nvPr>
            <p:ph type="body" idx="1"/>
          </p:nvPr>
        </p:nvSpPr>
        <p:spPr>
          <a:xfrm>
            <a:off x="718300" y="1352550"/>
            <a:ext cx="3242400" cy="2610600"/>
          </a:xfrm>
          <a:prstGeom prst="rect">
            <a:avLst/>
          </a:prstGeom>
        </p:spPr>
        <p:txBody>
          <a:bodyPr spcFirstLastPara="1" wrap="square" lIns="91425" tIns="91425" rIns="91425" bIns="91425" anchor="t" anchorCtr="0">
            <a:noAutofit/>
          </a:bodyPr>
          <a:lstStyle/>
          <a:p>
            <a:pPr marL="171450" lvl="0" indent="-171450" algn="l" rtl="0">
              <a:spcBef>
                <a:spcPts val="600"/>
              </a:spcBef>
              <a:spcAft>
                <a:spcPts val="0"/>
              </a:spcAft>
              <a:buClr>
                <a:schemeClr val="dk1"/>
              </a:buClr>
              <a:buSzPts val="1100"/>
              <a:buFont typeface="Wingdings" pitchFamily="2" charset="2"/>
              <a:buChar char="Ø"/>
            </a:pPr>
            <a:r>
              <a:rPr lang="en-US" sz="1200" b="1" dirty="0" smtClean="0">
                <a:latin typeface="Times New Roman" pitchFamily="18" charset="0"/>
                <a:ea typeface="Titillium Web"/>
                <a:cs typeface="Times New Roman" pitchFamily="18" charset="0"/>
                <a:sym typeface="Titillium Web"/>
              </a:rPr>
              <a:t>TOPIC 1</a:t>
            </a:r>
            <a:endParaRPr sz="1200" b="1" dirty="0">
              <a:latin typeface="Times New Roman" pitchFamily="18" charset="0"/>
              <a:ea typeface="Titillium Web"/>
              <a:cs typeface="Times New Roman" pitchFamily="18" charset="0"/>
              <a:sym typeface="Titillium Web"/>
            </a:endParaRPr>
          </a:p>
          <a:p>
            <a:r>
              <a:rPr lang="en-US" sz="1200" dirty="0"/>
              <a:t>Basic concepts of research in media practice</a:t>
            </a:r>
          </a:p>
          <a:p>
            <a:pPr marL="171450" lvl="0" indent="-171450" algn="l" rtl="0">
              <a:spcBef>
                <a:spcPts val="600"/>
              </a:spcBef>
              <a:spcAft>
                <a:spcPts val="0"/>
              </a:spcAft>
              <a:buClr>
                <a:schemeClr val="dk1"/>
              </a:buClr>
              <a:buSzPts val="1100"/>
              <a:buFont typeface="Wingdings" pitchFamily="2" charset="2"/>
              <a:buChar char="Ø"/>
            </a:pPr>
            <a:r>
              <a:rPr lang="en" sz="1200" b="1" dirty="0" smtClean="0">
                <a:latin typeface="Times New Roman" pitchFamily="18" charset="0"/>
                <a:cs typeface="Times New Roman" pitchFamily="18" charset="0"/>
              </a:rPr>
              <a:t>TOPIC </a:t>
            </a:r>
            <a:r>
              <a:rPr lang="en" sz="1200" b="1" dirty="0" smtClean="0">
                <a:latin typeface="Times New Roman" pitchFamily="18" charset="0"/>
                <a:cs typeface="Times New Roman" pitchFamily="18" charset="0"/>
              </a:rPr>
              <a:t>2</a:t>
            </a:r>
            <a:endParaRPr sz="1200" b="1" dirty="0">
              <a:latin typeface="Times New Roman" pitchFamily="18" charset="0"/>
              <a:cs typeface="Times New Roman" pitchFamily="18" charset="0"/>
            </a:endParaRPr>
          </a:p>
          <a:p>
            <a:r>
              <a:rPr lang="en-US" sz="1200" dirty="0"/>
              <a:t>Knowledge of research design in media practices</a:t>
            </a:r>
          </a:p>
          <a:p>
            <a:pPr marL="171450" lvl="0" indent="-171450" algn="l" rtl="0">
              <a:spcBef>
                <a:spcPts val="600"/>
              </a:spcBef>
              <a:spcAft>
                <a:spcPts val="0"/>
              </a:spcAft>
              <a:buClr>
                <a:schemeClr val="dk1"/>
              </a:buClr>
              <a:buSzPts val="1100"/>
              <a:buFont typeface="Wingdings" pitchFamily="2" charset="2"/>
              <a:buChar char="Ø"/>
            </a:pPr>
            <a:r>
              <a:rPr lang="en" sz="1200" b="1" dirty="0" smtClean="0">
                <a:latin typeface="Times New Roman" pitchFamily="18" charset="0"/>
                <a:cs typeface="Times New Roman" pitchFamily="18" charset="0"/>
              </a:rPr>
              <a:t>TOPIC </a:t>
            </a:r>
            <a:r>
              <a:rPr lang="en" sz="1200" b="1" dirty="0" smtClean="0">
                <a:latin typeface="Times New Roman" pitchFamily="18" charset="0"/>
                <a:cs typeface="Times New Roman" pitchFamily="18" charset="0"/>
              </a:rPr>
              <a:t>3</a:t>
            </a:r>
            <a:endParaRPr sz="1200" b="1" dirty="0">
              <a:latin typeface="Times New Roman" pitchFamily="18" charset="0"/>
              <a:cs typeface="Times New Roman" pitchFamily="18" charset="0"/>
            </a:endParaRPr>
          </a:p>
          <a:p>
            <a:r>
              <a:rPr lang="en-US" sz="1200" dirty="0"/>
              <a:t>Employ research skills in developing research proposal</a:t>
            </a:r>
            <a:endParaRPr lang="en-US" sz="1200" dirty="0"/>
          </a:p>
        </p:txBody>
      </p:sp>
      <p:sp>
        <p:nvSpPr>
          <p:cNvPr id="3842" name="Google Shape;3842;p14"/>
          <p:cNvSpPr txBox="1">
            <a:spLocks noGrp="1"/>
          </p:cNvSpPr>
          <p:nvPr>
            <p:ph type="body" idx="2"/>
          </p:nvPr>
        </p:nvSpPr>
        <p:spPr>
          <a:xfrm>
            <a:off x="4156073" y="1276350"/>
            <a:ext cx="3242400" cy="2686800"/>
          </a:xfrm>
          <a:prstGeom prst="rect">
            <a:avLst/>
          </a:prstGeom>
        </p:spPr>
        <p:txBody>
          <a:bodyPr spcFirstLastPara="1" wrap="square" lIns="91425" tIns="91425" rIns="91425" bIns="91425" anchor="t" anchorCtr="0">
            <a:noAutofit/>
          </a:bodyPr>
          <a:lstStyle/>
          <a:p>
            <a:pPr marL="171450" lvl="0" indent="-171450">
              <a:buClr>
                <a:schemeClr val="dk1"/>
              </a:buClr>
              <a:buSzPts val="1100"/>
              <a:buFont typeface="Wingdings" pitchFamily="2" charset="2"/>
              <a:buChar char="Ø"/>
            </a:pPr>
            <a:r>
              <a:rPr lang="en-US" sz="1200" b="1" dirty="0">
                <a:latin typeface="Times New Roman" pitchFamily="18" charset="0"/>
                <a:ea typeface="Titillium Web"/>
                <a:cs typeface="Times New Roman" pitchFamily="18" charset="0"/>
                <a:sym typeface="Titillium Web"/>
              </a:rPr>
              <a:t>TOPIC </a:t>
            </a:r>
            <a:r>
              <a:rPr lang="en-US" sz="1200" b="1" dirty="0" smtClean="0">
                <a:latin typeface="Times New Roman" pitchFamily="18" charset="0"/>
                <a:ea typeface="Titillium Web"/>
                <a:cs typeface="Times New Roman" pitchFamily="18" charset="0"/>
                <a:sym typeface="Titillium Web"/>
              </a:rPr>
              <a:t>4</a:t>
            </a:r>
            <a:endParaRPr lang="en-US" sz="1200" b="1" dirty="0">
              <a:latin typeface="Times New Roman" pitchFamily="18" charset="0"/>
              <a:ea typeface="Titillium Web"/>
              <a:cs typeface="Times New Roman" pitchFamily="18" charset="0"/>
              <a:sym typeface="Titillium Web"/>
            </a:endParaRPr>
          </a:p>
          <a:p>
            <a:r>
              <a:rPr lang="en-US" sz="1200" dirty="0"/>
              <a:t>Use basic qualitative and quantitative techniques in </a:t>
            </a:r>
            <a:r>
              <a:rPr lang="en-US" sz="1200" dirty="0" smtClean="0"/>
              <a:t>analyzing </a:t>
            </a:r>
            <a:r>
              <a:rPr lang="en-US" sz="1200" dirty="0"/>
              <a:t>research finding</a:t>
            </a:r>
          </a:p>
          <a:p>
            <a:pPr marL="171450" lvl="0" indent="-171450">
              <a:buClr>
                <a:schemeClr val="dk1"/>
              </a:buClr>
              <a:buSzPts val="1100"/>
              <a:buFont typeface="Wingdings" pitchFamily="2" charset="2"/>
              <a:buChar char="Ø"/>
            </a:pPr>
            <a:r>
              <a:rPr lang="en-US" sz="1200" b="1" dirty="0" smtClean="0">
                <a:latin typeface="Times New Roman" pitchFamily="18" charset="0"/>
                <a:cs typeface="Times New Roman" pitchFamily="18" charset="0"/>
              </a:rPr>
              <a:t>TOPIC </a:t>
            </a:r>
            <a:r>
              <a:rPr lang="en-US" sz="1200" b="1" dirty="0" smtClean="0">
                <a:latin typeface="Times New Roman" pitchFamily="18" charset="0"/>
                <a:cs typeface="Times New Roman" pitchFamily="18" charset="0"/>
              </a:rPr>
              <a:t>5</a:t>
            </a:r>
            <a:endParaRPr lang="en-US" sz="1200" b="1" dirty="0">
              <a:latin typeface="Times New Roman" pitchFamily="18" charset="0"/>
              <a:cs typeface="Times New Roman" pitchFamily="18" charset="0"/>
            </a:endParaRPr>
          </a:p>
          <a:p>
            <a:pPr marL="0" indent="0">
              <a:buClr>
                <a:schemeClr val="dk1"/>
              </a:buClr>
              <a:buSzPts val="1100"/>
              <a:buNone/>
            </a:pPr>
            <a:r>
              <a:rPr lang="en-US" sz="1200" dirty="0"/>
              <a:t>Apply research skills in preparing research report</a:t>
            </a:r>
          </a:p>
          <a:p>
            <a:pPr marL="0" lvl="0" indent="0">
              <a:buClr>
                <a:schemeClr val="dk1"/>
              </a:buClr>
              <a:buSzPts val="1100"/>
              <a:buNone/>
            </a:pP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a:p>
            <a:pPr marL="0" lvl="0" indent="0" algn="l" rtl="0">
              <a:spcBef>
                <a:spcPts val="600"/>
              </a:spcBef>
              <a:spcAft>
                <a:spcPts val="0"/>
              </a:spcAft>
              <a:buClr>
                <a:schemeClr val="dk1"/>
              </a:buClr>
              <a:buSzPts val="1100"/>
              <a:buFont typeface="Arial"/>
              <a:buNone/>
            </a:pPr>
            <a:endParaRPr sz="1200" b="1" dirty="0"/>
          </a:p>
        </p:txBody>
      </p:sp>
      <p:sp>
        <p:nvSpPr>
          <p:cNvPr id="3844" name="Google Shape;3844;p14"/>
          <p:cNvSpPr txBox="1">
            <a:spLocks noGrp="1"/>
          </p:cNvSpPr>
          <p:nvPr>
            <p:ph type="body" idx="4294967295"/>
          </p:nvPr>
        </p:nvSpPr>
        <p:spPr>
          <a:xfrm>
            <a:off x="0" y="3905250"/>
            <a:ext cx="6761163" cy="1141413"/>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sz="1200" dirty="0">
              <a:solidFill>
                <a:srgbClr val="0B87A1"/>
              </a:solidFill>
            </a:endParaRPr>
          </a:p>
          <a:p>
            <a:pPr marL="0" lvl="0" indent="0" algn="l" rtl="0">
              <a:spcBef>
                <a:spcPts val="1000"/>
              </a:spcBef>
              <a:spcAft>
                <a:spcPts val="1000"/>
              </a:spcAft>
              <a:buNone/>
            </a:pPr>
            <a:endParaRPr sz="1200" dirty="0">
              <a:solidFill>
                <a:srgbClr val="0B87A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41"/>
                                        </p:tgtEl>
                                        <p:attrNameLst>
                                          <p:attrName>style.visibility</p:attrName>
                                        </p:attrNameLst>
                                      </p:cBhvr>
                                      <p:to>
                                        <p:strVal val="visible"/>
                                      </p:to>
                                    </p:set>
                                    <p:animEffect transition="in" filter="fade">
                                      <p:cBhvr>
                                        <p:cTn id="7" dur="1000"/>
                                        <p:tgtEl>
                                          <p:spTgt spid="3841"/>
                                        </p:tgtEl>
                                      </p:cBhvr>
                                    </p:animEffect>
                                    <p:anim calcmode="lin" valueType="num">
                                      <p:cBhvr>
                                        <p:cTn id="8" dur="1000" fill="hold"/>
                                        <p:tgtEl>
                                          <p:spTgt spid="3841"/>
                                        </p:tgtEl>
                                        <p:attrNameLst>
                                          <p:attrName>ppt_x</p:attrName>
                                        </p:attrNameLst>
                                      </p:cBhvr>
                                      <p:tavLst>
                                        <p:tav tm="0">
                                          <p:val>
                                            <p:strVal val="#ppt_x"/>
                                          </p:val>
                                        </p:tav>
                                        <p:tav tm="100000">
                                          <p:val>
                                            <p:strVal val="#ppt_x"/>
                                          </p:val>
                                        </p:tav>
                                      </p:tavLst>
                                    </p:anim>
                                    <p:anim calcmode="lin" valueType="num">
                                      <p:cBhvr>
                                        <p:cTn id="9" dur="1000" fill="hold"/>
                                        <p:tgtEl>
                                          <p:spTgt spid="38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843">
                                            <p:txEl>
                                              <p:pRg st="0" end="0"/>
                                            </p:txEl>
                                          </p:spTgt>
                                        </p:tgtEl>
                                        <p:attrNameLst>
                                          <p:attrName>style.visibility</p:attrName>
                                        </p:attrNameLst>
                                      </p:cBhvr>
                                      <p:to>
                                        <p:strVal val="visible"/>
                                      </p:to>
                                    </p:set>
                                    <p:animEffect transition="in" filter="barn(inVertical)">
                                      <p:cBhvr>
                                        <p:cTn id="14" dur="500"/>
                                        <p:tgtEl>
                                          <p:spTgt spid="384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843">
                                            <p:txEl>
                                              <p:pRg st="2" end="2"/>
                                            </p:txEl>
                                          </p:spTgt>
                                        </p:tgtEl>
                                        <p:attrNameLst>
                                          <p:attrName>style.visibility</p:attrName>
                                        </p:attrNameLst>
                                      </p:cBhvr>
                                      <p:to>
                                        <p:strVal val="visible"/>
                                      </p:to>
                                    </p:set>
                                    <p:animEffect transition="in" filter="barn(inVertical)">
                                      <p:cBhvr>
                                        <p:cTn id="19" dur="500"/>
                                        <p:tgtEl>
                                          <p:spTgt spid="384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843">
                                            <p:txEl>
                                              <p:pRg st="1" end="1"/>
                                            </p:txEl>
                                          </p:spTgt>
                                        </p:tgtEl>
                                        <p:attrNameLst>
                                          <p:attrName>style.visibility</p:attrName>
                                        </p:attrNameLst>
                                      </p:cBhvr>
                                      <p:to>
                                        <p:strVal val="visible"/>
                                      </p:to>
                                    </p:set>
                                    <p:animEffect transition="in" filter="barn(inVertical)">
                                      <p:cBhvr>
                                        <p:cTn id="24" dur="500"/>
                                        <p:tgtEl>
                                          <p:spTgt spid="384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43">
                                            <p:txEl>
                                              <p:pRg st="4" end="4"/>
                                            </p:txEl>
                                          </p:spTgt>
                                        </p:tgtEl>
                                        <p:attrNameLst>
                                          <p:attrName>style.visibility</p:attrName>
                                        </p:attrNameLst>
                                      </p:cBhvr>
                                      <p:to>
                                        <p:strVal val="visible"/>
                                      </p:to>
                                    </p:set>
                                    <p:animEffect transition="in" filter="barn(inVertical)">
                                      <p:cBhvr>
                                        <p:cTn id="29" dur="500"/>
                                        <p:tgtEl>
                                          <p:spTgt spid="384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843">
                                            <p:txEl>
                                              <p:pRg st="3" end="3"/>
                                            </p:txEl>
                                          </p:spTgt>
                                        </p:tgtEl>
                                        <p:attrNameLst>
                                          <p:attrName>style.visibility</p:attrName>
                                        </p:attrNameLst>
                                      </p:cBhvr>
                                      <p:to>
                                        <p:strVal val="visible"/>
                                      </p:to>
                                    </p:set>
                                    <p:animEffect transition="in" filter="barn(inVertical)">
                                      <p:cBhvr>
                                        <p:cTn id="34" dur="500"/>
                                        <p:tgtEl>
                                          <p:spTgt spid="384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842">
                                            <p:txEl>
                                              <p:pRg st="0" end="0"/>
                                            </p:txEl>
                                          </p:spTgt>
                                        </p:tgtEl>
                                        <p:attrNameLst>
                                          <p:attrName>style.visibility</p:attrName>
                                        </p:attrNameLst>
                                      </p:cBhvr>
                                      <p:to>
                                        <p:strVal val="visible"/>
                                      </p:to>
                                    </p:set>
                                    <p:animEffect transition="in" filter="barn(inVertical)">
                                      <p:cBhvr>
                                        <p:cTn id="39" dur="500"/>
                                        <p:tgtEl>
                                          <p:spTgt spid="384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842">
                                            <p:txEl>
                                              <p:pRg st="2" end="2"/>
                                            </p:txEl>
                                          </p:spTgt>
                                        </p:tgtEl>
                                        <p:attrNameLst>
                                          <p:attrName>style.visibility</p:attrName>
                                        </p:attrNameLst>
                                      </p:cBhvr>
                                      <p:to>
                                        <p:strVal val="visible"/>
                                      </p:to>
                                    </p:set>
                                    <p:animEffect transition="in" filter="barn(inVertical)">
                                      <p:cBhvr>
                                        <p:cTn id="44" dur="500"/>
                                        <p:tgtEl>
                                          <p:spTgt spid="3842">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842">
                                            <p:txEl>
                                              <p:pRg st="1" end="1"/>
                                            </p:txEl>
                                          </p:spTgt>
                                        </p:tgtEl>
                                        <p:attrNameLst>
                                          <p:attrName>style.visibility</p:attrName>
                                        </p:attrNameLst>
                                      </p:cBhvr>
                                      <p:to>
                                        <p:strVal val="visible"/>
                                      </p:to>
                                    </p:set>
                                    <p:animEffect transition="in" filter="barn(inVertical)">
                                      <p:cBhvr>
                                        <p:cTn id="49" dur="500"/>
                                        <p:tgtEl>
                                          <p:spTgt spid="38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9"/>
        <p:cNvGrpSpPr/>
        <p:nvPr/>
      </p:nvGrpSpPr>
      <p:grpSpPr>
        <a:xfrm>
          <a:off x="0" y="0"/>
          <a:ext cx="0" cy="0"/>
          <a:chOff x="0" y="0"/>
          <a:chExt cx="0" cy="0"/>
        </a:xfrm>
      </p:grpSpPr>
      <p:sp>
        <p:nvSpPr>
          <p:cNvPr id="3853" name="Google Shape;3853;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3850" name="Google Shape;3850;p15"/>
          <p:cNvSpPr txBox="1">
            <a:spLocks noGrp="1"/>
          </p:cNvSpPr>
          <p:nvPr>
            <p:ph type="ctrTitle" idx="4294967295"/>
          </p:nvPr>
        </p:nvSpPr>
        <p:spPr>
          <a:xfrm>
            <a:off x="0" y="285750"/>
            <a:ext cx="7162800"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TOPIC 1:BASIC CONCEPTS OF RESEARCH IN MEDIA PRACTICE</a:t>
            </a:r>
            <a:endParaRPr sz="1800" dirty="0">
              <a:latin typeface="Times New Roman" pitchFamily="18" charset="0"/>
              <a:cs typeface="Times New Roman" pitchFamily="18" charset="0"/>
            </a:endParaRPr>
          </a:p>
        </p:txBody>
      </p:sp>
      <p:sp>
        <p:nvSpPr>
          <p:cNvPr id="3851" name="Google Shape;3851;p15"/>
          <p:cNvSpPr txBox="1">
            <a:spLocks noGrp="1"/>
          </p:cNvSpPr>
          <p:nvPr>
            <p:ph type="subTitle" idx="4294967295"/>
          </p:nvPr>
        </p:nvSpPr>
        <p:spPr>
          <a:xfrm>
            <a:off x="0" y="895350"/>
            <a:ext cx="7010400" cy="3560763"/>
          </a:xfrm>
          <a:prstGeom prst="rect">
            <a:avLst/>
          </a:prstGeom>
        </p:spPr>
        <p:txBody>
          <a:bodyPr spcFirstLastPara="1" wrap="square" lIns="91425" tIns="91425" rIns="91425" bIns="91425" anchor="t" anchorCtr="0">
            <a:noAutofit/>
          </a:bodyPr>
          <a:lstStyle/>
          <a:p>
            <a:pPr marL="285750" lvl="0" indent="-285750" algn="l" rtl="0">
              <a:spcBef>
                <a:spcPts val="600"/>
              </a:spcBef>
              <a:spcAft>
                <a:spcPts val="0"/>
              </a:spcAft>
              <a:buFont typeface="Wingdings" pitchFamily="2" charset="2"/>
              <a:buChar char="Ø"/>
            </a:pPr>
            <a:r>
              <a:rPr lang="en-US" sz="1400" b="1" dirty="0" smtClean="0">
                <a:latin typeface="Times New Roman" pitchFamily="18" charset="0"/>
                <a:ea typeface="Titillium Web"/>
                <a:cs typeface="Times New Roman" pitchFamily="18" charset="0"/>
                <a:sym typeface="Titillium Web"/>
              </a:rPr>
              <a:t>What </a:t>
            </a:r>
            <a:r>
              <a:rPr lang="en-US" sz="1400" b="1" dirty="0" smtClean="0">
                <a:latin typeface="Times New Roman" pitchFamily="18" charset="0"/>
                <a:ea typeface="Titillium Web"/>
                <a:cs typeface="Times New Roman" pitchFamily="18" charset="0"/>
                <a:sym typeface="Titillium Web"/>
              </a:rPr>
              <a:t>is Research?</a:t>
            </a:r>
          </a:p>
          <a:p>
            <a:pPr marL="0" indent="0">
              <a:buNone/>
            </a:pPr>
            <a:r>
              <a:rPr lang="en-US" sz="1400" b="1" dirty="0">
                <a:latin typeface="Bookman Old Style" panose="02050604050505020204" pitchFamily="18" charset="0"/>
              </a:rPr>
              <a:t>Definition: </a:t>
            </a:r>
            <a:r>
              <a:rPr lang="en-US" sz="1400" dirty="0">
                <a:latin typeface="Bookman Old Style" panose="02050604050505020204" pitchFamily="18" charset="0"/>
              </a:rPr>
              <a:t> Research is a process of systematic inquiry that entails collection of data; documentation of critical information; and analysis and interpretation of that data/information, in accordance with suitable methodologies set by specific professional fields and academic disciplines</a:t>
            </a:r>
          </a:p>
          <a:p>
            <a:pPr marL="76200" indent="0">
              <a:buNone/>
            </a:pPr>
            <a:r>
              <a:rPr lang="en-US" sz="1400" dirty="0">
                <a:latin typeface="Bookman Old Style" panose="02050604050505020204" pitchFamily="18" charset="0"/>
              </a:rPr>
              <a:t>Research is defined as careful consideration of study regarding a particular concern or problem using scientific methods. According to the American sociologist Earl Robert </a:t>
            </a:r>
            <a:r>
              <a:rPr lang="en-US" sz="1400" dirty="0" err="1">
                <a:latin typeface="Bookman Old Style" panose="02050604050505020204" pitchFamily="18" charset="0"/>
              </a:rPr>
              <a:t>Babbie</a:t>
            </a:r>
            <a:r>
              <a:rPr lang="en-US" sz="1400" dirty="0">
                <a:latin typeface="Bookman Old Style" panose="02050604050505020204" pitchFamily="18" charset="0"/>
              </a:rPr>
              <a:t>, “research is a systematic inquiry to describe, explain, predict, and control the observed phenomenon. It involves inductive and deductive methods.”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50"/>
                                        </p:tgtEl>
                                        <p:attrNameLst>
                                          <p:attrName>style.visibility</p:attrName>
                                        </p:attrNameLst>
                                      </p:cBhvr>
                                      <p:to>
                                        <p:strVal val="visible"/>
                                      </p:to>
                                    </p:set>
                                    <p:animEffect transition="in" filter="circle(in)">
                                      <p:cBhvr>
                                        <p:cTn id="7" dur="2000"/>
                                        <p:tgtEl>
                                          <p:spTgt spid="3850"/>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851">
                                            <p:txEl>
                                              <p:pRg st="0" end="0"/>
                                            </p:txEl>
                                          </p:spTgt>
                                        </p:tgtEl>
                                        <p:attrNameLst>
                                          <p:attrName>style.visibility</p:attrName>
                                        </p:attrNameLst>
                                      </p:cBhvr>
                                      <p:to>
                                        <p:strVal val="visible"/>
                                      </p:to>
                                    </p:set>
                                    <p:animEffect transition="in" filter="fade">
                                      <p:cBhvr>
                                        <p:cTn id="12" dur="2000"/>
                                        <p:tgtEl>
                                          <p:spTgt spid="3851">
                                            <p:txEl>
                                              <p:pRg st="0" end="0"/>
                                            </p:txEl>
                                          </p:spTgt>
                                        </p:tgtEl>
                                      </p:cBhvr>
                                    </p:animEffect>
                                    <p:anim calcmode="lin" valueType="num">
                                      <p:cBhvr>
                                        <p:cTn id="13" dur="2000" fill="hold"/>
                                        <p:tgtEl>
                                          <p:spTgt spid="3851">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8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851">
                                            <p:txEl>
                                              <p:pRg st="1" end="1"/>
                                            </p:txEl>
                                          </p:spTgt>
                                        </p:tgtEl>
                                        <p:attrNameLst>
                                          <p:attrName>style.visibility</p:attrName>
                                        </p:attrNameLst>
                                      </p:cBhvr>
                                      <p:to>
                                        <p:strVal val="visible"/>
                                      </p:to>
                                    </p:set>
                                    <p:animEffect transition="in" filter="fade">
                                      <p:cBhvr>
                                        <p:cTn id="19" dur="2000"/>
                                        <p:tgtEl>
                                          <p:spTgt spid="3851">
                                            <p:txEl>
                                              <p:pRg st="1" end="1"/>
                                            </p:txEl>
                                          </p:spTgt>
                                        </p:tgtEl>
                                      </p:cBhvr>
                                    </p:animEffect>
                                    <p:anim calcmode="lin" valueType="num">
                                      <p:cBhvr>
                                        <p:cTn id="20" dur="2000" fill="hold"/>
                                        <p:tgtEl>
                                          <p:spTgt spid="3851">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85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57"/>
        <p:cNvGrpSpPr/>
        <p:nvPr/>
      </p:nvGrpSpPr>
      <p:grpSpPr>
        <a:xfrm>
          <a:off x="0" y="0"/>
          <a:ext cx="0" cy="0"/>
          <a:chOff x="0" y="0"/>
          <a:chExt cx="0" cy="0"/>
        </a:xfrm>
      </p:grpSpPr>
      <p:sp>
        <p:nvSpPr>
          <p:cNvPr id="3858"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r>
              <a:rPr lang="en-US" sz="1400" b="1" dirty="0">
                <a:latin typeface="Bookman Old Style" panose="02050604050505020204" pitchFamily="18" charset="0"/>
              </a:rPr>
              <a:t>What are the characteristics of research?</a:t>
            </a:r>
            <a:endParaRPr lang="en-US" sz="1400" dirty="0">
              <a:latin typeface="Bookman Old Style" panose="02050604050505020204" pitchFamily="18" charset="0"/>
            </a:endParaRPr>
          </a:p>
        </p:txBody>
      </p:sp>
      <p:sp>
        <p:nvSpPr>
          <p:cNvPr id="3859" name="Google Shape;3859;p16"/>
          <p:cNvSpPr txBox="1">
            <a:spLocks noGrp="1"/>
          </p:cNvSpPr>
          <p:nvPr>
            <p:ph type="subTitle" idx="1"/>
          </p:nvPr>
        </p:nvSpPr>
        <p:spPr>
          <a:xfrm>
            <a:off x="685800" y="590550"/>
            <a:ext cx="6096000" cy="4190999"/>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Wingdings" pitchFamily="2" charset="2"/>
              <a:buChar char="Ø"/>
            </a:pPr>
            <a:endParaRPr lang="en-US" sz="1200" dirty="0" smtClean="0">
              <a:solidFill>
                <a:schemeClr val="tx1"/>
              </a:solidFill>
              <a:latin typeface="Bookman Old Style" panose="02050604050505020204" pitchFamily="18" charset="0"/>
              <a:cs typeface="Times New Roman" pitchFamily="18" charset="0"/>
            </a:endParaRPr>
          </a:p>
          <a:p>
            <a:pPr lvl="0">
              <a:buFont typeface="Wingdings" panose="05000000000000000000" pitchFamily="2" charset="2"/>
              <a:buChar char="§"/>
            </a:pPr>
            <a:r>
              <a:rPr lang="en-US" sz="1200" dirty="0">
                <a:solidFill>
                  <a:schemeClr val="tx1"/>
                </a:solidFill>
                <a:latin typeface="Bookman Old Style" panose="02050604050505020204" pitchFamily="18" charset="0"/>
              </a:rPr>
              <a:t>Good research follows a systematic approach to capture accurate data. Researchers need to practice ethics and a code of conduct while making observations or drawing conclusions.</a:t>
            </a:r>
          </a:p>
          <a:p>
            <a:pPr lvl="0">
              <a:buFont typeface="Wingdings" panose="05000000000000000000" pitchFamily="2" charset="2"/>
              <a:buChar char="§"/>
            </a:pPr>
            <a:r>
              <a:rPr lang="en-US" sz="1200" dirty="0">
                <a:solidFill>
                  <a:schemeClr val="tx1"/>
                </a:solidFill>
                <a:latin typeface="Bookman Old Style" panose="02050604050505020204" pitchFamily="18" charset="0"/>
              </a:rPr>
              <a:t>The analysis is based on logical reasoning and involves both inductive and deductive methods.</a:t>
            </a:r>
          </a:p>
          <a:p>
            <a:pPr lvl="0">
              <a:buFont typeface="Wingdings" panose="05000000000000000000" pitchFamily="2" charset="2"/>
              <a:buChar char="§"/>
            </a:pPr>
            <a:r>
              <a:rPr lang="en-US" sz="1200" dirty="0">
                <a:solidFill>
                  <a:schemeClr val="tx1"/>
                </a:solidFill>
                <a:latin typeface="Bookman Old Style" panose="02050604050505020204" pitchFamily="18" charset="0"/>
              </a:rPr>
              <a:t>Real-time data and knowledge is derived from actual observations in natural settings.</a:t>
            </a:r>
          </a:p>
          <a:p>
            <a:pPr lvl="0">
              <a:buFont typeface="Wingdings" panose="05000000000000000000" pitchFamily="2" charset="2"/>
              <a:buChar char="§"/>
            </a:pPr>
            <a:r>
              <a:rPr lang="en-US" sz="1200" dirty="0">
                <a:solidFill>
                  <a:schemeClr val="tx1"/>
                </a:solidFill>
                <a:latin typeface="Bookman Old Style" panose="02050604050505020204" pitchFamily="18" charset="0"/>
              </a:rPr>
              <a:t>There is an in-depth analysis of all data collected so that there are no anomalies associated with it.</a:t>
            </a:r>
          </a:p>
          <a:p>
            <a:pPr lvl="0">
              <a:buFont typeface="Wingdings" panose="05000000000000000000" pitchFamily="2" charset="2"/>
              <a:buChar char="§"/>
            </a:pPr>
            <a:r>
              <a:rPr lang="en-US" sz="1200" dirty="0">
                <a:solidFill>
                  <a:schemeClr val="tx1"/>
                </a:solidFill>
                <a:latin typeface="Bookman Old Style" panose="02050604050505020204" pitchFamily="18" charset="0"/>
              </a:rPr>
              <a:t>It creates a path for generating new questions. Existing data helps create more research opportunities.</a:t>
            </a:r>
          </a:p>
          <a:p>
            <a:pPr lvl="0">
              <a:buFont typeface="Wingdings" panose="05000000000000000000" pitchFamily="2" charset="2"/>
              <a:buChar char="§"/>
            </a:pPr>
            <a:r>
              <a:rPr lang="en-US" sz="1200" dirty="0">
                <a:solidFill>
                  <a:schemeClr val="tx1"/>
                </a:solidFill>
                <a:latin typeface="Bookman Old Style" panose="02050604050505020204" pitchFamily="18" charset="0"/>
              </a:rPr>
              <a:t>It is analytical and uses all the available data so that there is no ambiguity in inference.</a:t>
            </a:r>
          </a:p>
          <a:p>
            <a:pPr lvl="0">
              <a:buFont typeface="Wingdings" panose="05000000000000000000" pitchFamily="2" charset="2"/>
              <a:buChar char="§"/>
            </a:pPr>
            <a:r>
              <a:rPr lang="en-US" sz="1200" dirty="0">
                <a:solidFill>
                  <a:schemeClr val="tx1"/>
                </a:solidFill>
                <a:latin typeface="Bookman Old Style" panose="02050604050505020204" pitchFamily="18" charset="0"/>
              </a:rPr>
              <a:t>Accuracy is one of the most critical aspects of research. The information must be accurate and correct. For example, laboratories provide a controlled environment to collect data. Accuracy is measured in the instruments used, the calibrations of instruments or tools, and the experiment’s final result.</a:t>
            </a:r>
          </a:p>
          <a:p>
            <a:pPr marL="285750" indent="-285750">
              <a:buFont typeface="Wingdings" pitchFamily="2" charset="2"/>
              <a:buChar char="ü"/>
            </a:pPr>
            <a:endParaRPr lang="en-US" sz="1600" b="1" dirty="0">
              <a:latin typeface="Times New Roman" pitchFamily="18" charset="0"/>
              <a:ea typeface="Titillium Web"/>
              <a:cs typeface="Times New Roman" pitchFamily="18" charset="0"/>
              <a:sym typeface="Titillium Web"/>
            </a:endParaRPr>
          </a:p>
          <a:p>
            <a:pPr marL="285750" lvl="0" indent="-285750" algn="l" rtl="0">
              <a:spcBef>
                <a:spcPts val="0"/>
              </a:spcBef>
              <a:spcAft>
                <a:spcPts val="0"/>
              </a:spcAft>
              <a:buFont typeface="Wingdings" pitchFamily="2" charset="2"/>
              <a:buChar char="ü"/>
            </a:pPr>
            <a:endParaRPr sz="1600" dirty="0">
              <a:solidFill>
                <a:schemeClr val="accent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3850;p15"/>
          <p:cNvSpPr txBox="1">
            <a:spLocks noGrp="1"/>
          </p:cNvSpPr>
          <p:nvPr>
            <p:ph type="ctrTitle"/>
          </p:nvPr>
        </p:nvSpPr>
        <p:spPr>
          <a:xfrm>
            <a:off x="609600" y="285750"/>
            <a:ext cx="6857999" cy="457200"/>
          </a:xfrm>
          <a:prstGeom prst="rect">
            <a:avLst/>
          </a:prstGeom>
        </p:spPr>
        <p:txBody>
          <a:bodyPr spcFirstLastPara="1" wrap="square" lIns="91425" tIns="91425" rIns="91425" bIns="91425" anchor="b" anchorCtr="0">
            <a:noAutofit/>
          </a:bodyPr>
          <a:lstStyle/>
          <a:p>
            <a:r>
              <a:rPr lang="en-US" sz="1800" b="1" dirty="0"/>
              <a:t>What is the purpose of research?</a:t>
            </a:r>
            <a:endParaRPr lang="en-US" sz="1800" dirty="0"/>
          </a:p>
        </p:txBody>
      </p:sp>
      <p:sp>
        <p:nvSpPr>
          <p:cNvPr id="7" name="Google Shape;3851;p15"/>
          <p:cNvSpPr txBox="1">
            <a:spLocks noGrp="1"/>
          </p:cNvSpPr>
          <p:nvPr>
            <p:ph type="subTitle" idx="1"/>
          </p:nvPr>
        </p:nvSpPr>
        <p:spPr>
          <a:xfrm>
            <a:off x="457200" y="895350"/>
            <a:ext cx="7162799" cy="3962400"/>
          </a:xfrm>
          <a:prstGeom prst="rect">
            <a:avLst/>
          </a:prstGeom>
        </p:spPr>
        <p:txBody>
          <a:bodyPr spcFirstLastPara="1" wrap="square" lIns="91425" tIns="91425" rIns="91425" bIns="91425" anchor="t" anchorCtr="0">
            <a:noAutofit/>
          </a:bodyPr>
          <a:lstStyle/>
          <a:p>
            <a:r>
              <a:rPr lang="en-US" sz="1200" dirty="0">
                <a:solidFill>
                  <a:schemeClr val="tx1"/>
                </a:solidFill>
                <a:latin typeface="Bookman Old Style" panose="02050604050505020204" pitchFamily="18" charset="0"/>
              </a:rPr>
              <a:t>There are three main purposes:</a:t>
            </a:r>
          </a:p>
          <a:p>
            <a:pPr lvl="0"/>
            <a:r>
              <a:rPr lang="en-US" sz="1200" b="1" dirty="0">
                <a:solidFill>
                  <a:schemeClr val="tx1"/>
                </a:solidFill>
                <a:latin typeface="Bookman Old Style" panose="02050604050505020204" pitchFamily="18" charset="0"/>
              </a:rPr>
              <a:t>Exploratory: </a:t>
            </a:r>
            <a:r>
              <a:rPr lang="en-US" sz="1200" dirty="0">
                <a:solidFill>
                  <a:schemeClr val="tx1"/>
                </a:solidFill>
                <a:latin typeface="Bookman Old Style" panose="02050604050505020204" pitchFamily="18" charset="0"/>
              </a:rPr>
              <a:t>As the name suggests, researchers conduct </a:t>
            </a:r>
            <a:r>
              <a:rPr lang="en-US" sz="1200" dirty="0">
                <a:solidFill>
                  <a:schemeClr val="tx1"/>
                </a:solidFill>
                <a:latin typeface="Bookman Old Style" panose="02050604050505020204" pitchFamily="18" charset="0"/>
                <a:hlinkClick r:id="rId3"/>
              </a:rPr>
              <a:t>exploratory studies</a:t>
            </a:r>
            <a:r>
              <a:rPr lang="en-US" sz="1200" dirty="0">
                <a:solidFill>
                  <a:schemeClr val="tx1"/>
                </a:solidFill>
                <a:latin typeface="Bookman Old Style" panose="02050604050505020204" pitchFamily="18" charset="0"/>
              </a:rPr>
              <a:t> to explore a group of questions. The answers and analytics may not offer a conclusion to the perceived problem. It is undertaken to handle new problem areas that haven’t been explored before. This exploratory process lays the foundation for more conclusive data collection and analysis.</a:t>
            </a:r>
          </a:p>
          <a:p>
            <a:pPr lvl="0"/>
            <a:r>
              <a:rPr lang="en-US" sz="1200" b="1" dirty="0">
                <a:solidFill>
                  <a:schemeClr val="tx1"/>
                </a:solidFill>
                <a:latin typeface="Bookman Old Style" panose="02050604050505020204" pitchFamily="18" charset="0"/>
              </a:rPr>
              <a:t>Descriptive: </a:t>
            </a:r>
            <a:r>
              <a:rPr lang="en-US" sz="1200" dirty="0">
                <a:solidFill>
                  <a:schemeClr val="tx1"/>
                </a:solidFill>
                <a:latin typeface="Bookman Old Style" panose="02050604050505020204" pitchFamily="18" charset="0"/>
              </a:rPr>
              <a:t>It focuses on expanding knowledge on current issues through a process of data collection. </a:t>
            </a:r>
            <a:r>
              <a:rPr lang="en-US" sz="1200" dirty="0">
                <a:solidFill>
                  <a:schemeClr val="tx1"/>
                </a:solidFill>
                <a:latin typeface="Bookman Old Style" panose="02050604050505020204" pitchFamily="18" charset="0"/>
                <a:hlinkClick r:id="rId4"/>
              </a:rPr>
              <a:t>Descriptive research</a:t>
            </a:r>
            <a:r>
              <a:rPr lang="en-US" sz="1200" dirty="0">
                <a:solidFill>
                  <a:schemeClr val="tx1"/>
                </a:solidFill>
                <a:latin typeface="Bookman Old Style" panose="02050604050505020204" pitchFamily="18" charset="0"/>
              </a:rPr>
              <a:t> describe the behavior of a sample population. Only one variable is required to conduct the study. The three primary purposes of descriptive studies are describing, explaining, and validating the findings. For example, a study conducted to know if top-level management leaders in the 21st century possess the moral right to receive a considerable sum of money from the company profit.</a:t>
            </a:r>
          </a:p>
          <a:p>
            <a:pPr lvl="0"/>
            <a:r>
              <a:rPr lang="en-US" sz="1200" b="1" dirty="0">
                <a:solidFill>
                  <a:schemeClr val="tx1"/>
                </a:solidFill>
                <a:latin typeface="Bookman Old Style" panose="02050604050505020204" pitchFamily="18" charset="0"/>
              </a:rPr>
              <a:t>Explanatory: </a:t>
            </a:r>
            <a:r>
              <a:rPr lang="en-US" sz="1200" dirty="0">
                <a:solidFill>
                  <a:schemeClr val="tx1"/>
                </a:solidFill>
                <a:latin typeface="Bookman Old Style" panose="02050604050505020204" pitchFamily="18" charset="0"/>
              </a:rPr>
              <a:t>Causal or </a:t>
            </a:r>
            <a:r>
              <a:rPr lang="en-US" sz="1200" dirty="0">
                <a:solidFill>
                  <a:schemeClr val="tx1"/>
                </a:solidFill>
                <a:latin typeface="Bookman Old Style" panose="02050604050505020204" pitchFamily="18" charset="0"/>
                <a:hlinkClick r:id="rId5"/>
              </a:rPr>
              <a:t>explanatory research</a:t>
            </a:r>
            <a:r>
              <a:rPr lang="en-US" sz="1200" dirty="0">
                <a:solidFill>
                  <a:schemeClr val="tx1"/>
                </a:solidFill>
                <a:latin typeface="Bookman Old Style" panose="02050604050505020204" pitchFamily="18" charset="0"/>
              </a:rPr>
              <a:t> is conducted to understand the impact of specific changes in existing standard procedures. Running experiments is the most popular form. For example, a study that is conducted to understand the effect of rebranding on customer loyalty</a:t>
            </a:r>
          </a:p>
          <a:p>
            <a:r>
              <a:rPr lang="en-US" sz="1200" dirty="0">
                <a:solidFill>
                  <a:schemeClr val="tx1"/>
                </a:solidFill>
                <a:latin typeface="Bookman Old Style" panose="02050604050505020204" pitchFamily="18" charset="0"/>
              </a:rPr>
              <a:t>Research methods are broadly classified as </a:t>
            </a:r>
            <a:r>
              <a:rPr lang="en-US" sz="1200" b="1" dirty="0">
                <a:solidFill>
                  <a:schemeClr val="tx1"/>
                </a:solidFill>
                <a:latin typeface="Bookman Old Style" panose="02050604050505020204" pitchFamily="18" charset="0"/>
              </a:rPr>
              <a:t>Qualitative </a:t>
            </a:r>
            <a:r>
              <a:rPr lang="en-US" sz="1200" dirty="0">
                <a:solidFill>
                  <a:schemeClr val="tx1"/>
                </a:solidFill>
                <a:latin typeface="Bookman Old Style" panose="02050604050505020204" pitchFamily="18" charset="0"/>
              </a:rPr>
              <a:t>and </a:t>
            </a:r>
            <a:r>
              <a:rPr lang="en-US" sz="1200" b="1" dirty="0">
                <a:solidFill>
                  <a:schemeClr val="tx1"/>
                </a:solidFill>
                <a:latin typeface="Bookman Old Style" panose="02050604050505020204" pitchFamily="18" charset="0"/>
              </a:rPr>
              <a:t>Quantitative</a:t>
            </a:r>
            <a:r>
              <a:rPr lang="en-US" sz="1200" dirty="0">
                <a:solidFill>
                  <a:schemeClr val="tx1"/>
                </a:solidFill>
                <a:latin typeface="Bookman Old Style" panose="02050604050505020204" pitchFamily="18" charset="0"/>
              </a:rPr>
              <a:t>.</a:t>
            </a:r>
          </a:p>
          <a:p>
            <a:pPr marL="285750" lvl="0" indent="-285750" algn="l" rtl="0">
              <a:spcBef>
                <a:spcPts val="600"/>
              </a:spcBef>
              <a:spcAft>
                <a:spcPts val="0"/>
              </a:spcAft>
              <a:buFont typeface="Wingdings" pitchFamily="2" charset="2"/>
              <a:buChar char="Ø"/>
            </a:pPr>
            <a:endParaRPr lang="en-US" sz="1400" b="1" dirty="0" smtClean="0">
              <a:latin typeface="Times New Roman" pitchFamily="18" charset="0"/>
              <a:ea typeface="Titillium Web"/>
              <a:cs typeface="Times New Roman" pitchFamily="18" charset="0"/>
              <a:sym typeface="Titillium Web"/>
            </a:endParaRPr>
          </a:p>
        </p:txBody>
      </p:sp>
    </p:spTree>
    <p:extLst>
      <p:ext uri="{BB962C8B-B14F-4D97-AF65-F5344CB8AC3E}">
        <p14:creationId xmlns:p14="http://schemas.microsoft.com/office/powerpoint/2010/main" val="93594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anim calcmode="lin" valueType="num">
                                      <p:cBhvr>
                                        <p:cTn id="13" dur="2000" fill="hold"/>
                                        <p:tgtEl>
                                          <p:spTgt spid="7">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000"/>
                                        <p:tgtEl>
                                          <p:spTgt spid="7">
                                            <p:txEl>
                                              <p:pRg st="1" end="1"/>
                                            </p:txEl>
                                          </p:spTgt>
                                        </p:tgtEl>
                                      </p:cBhvr>
                                    </p:animEffect>
                                    <p:anim calcmode="lin" valueType="num">
                                      <p:cBhvr>
                                        <p:cTn id="20" dur="2000" fill="hold"/>
                                        <p:tgtEl>
                                          <p:spTgt spid="7">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2000"/>
                                        <p:tgtEl>
                                          <p:spTgt spid="7">
                                            <p:txEl>
                                              <p:pRg st="2" end="2"/>
                                            </p:txEl>
                                          </p:spTgt>
                                        </p:tgtEl>
                                      </p:cBhvr>
                                    </p:animEffect>
                                    <p:anim calcmode="lin" valueType="num">
                                      <p:cBhvr>
                                        <p:cTn id="27" dur="2000" fill="hold"/>
                                        <p:tgtEl>
                                          <p:spTgt spid="7">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2000"/>
                                        <p:tgtEl>
                                          <p:spTgt spid="7">
                                            <p:txEl>
                                              <p:pRg st="3" end="3"/>
                                            </p:txEl>
                                          </p:spTgt>
                                        </p:tgtEl>
                                      </p:cBhvr>
                                    </p:animEffect>
                                    <p:anim calcmode="lin" valueType="num">
                                      <p:cBhvr>
                                        <p:cTn id="34" dur="2000" fill="hold"/>
                                        <p:tgtEl>
                                          <p:spTgt spid="7">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2000"/>
                                        <p:tgtEl>
                                          <p:spTgt spid="7">
                                            <p:txEl>
                                              <p:pRg st="4" end="4"/>
                                            </p:txEl>
                                          </p:spTgt>
                                        </p:tgtEl>
                                      </p:cBhvr>
                                    </p:animEffect>
                                    <p:anim calcmode="lin" valueType="num">
                                      <p:cBhvr>
                                        <p:cTn id="41" dur="2000" fill="hold"/>
                                        <p:tgtEl>
                                          <p:spTgt spid="7">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850;p15"/>
          <p:cNvSpPr txBox="1">
            <a:spLocks noGrp="1"/>
          </p:cNvSpPr>
          <p:nvPr>
            <p:ph type="ctrTitle"/>
          </p:nvPr>
        </p:nvSpPr>
        <p:spPr>
          <a:xfrm>
            <a:off x="152400" y="57150"/>
            <a:ext cx="6476999" cy="45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800" dirty="0" smtClean="0">
                <a:latin typeface="Times New Roman" pitchFamily="18" charset="0"/>
                <a:cs typeface="Times New Roman" pitchFamily="18" charset="0"/>
              </a:rPr>
              <a:t>  </a:t>
            </a:r>
            <a:endParaRPr sz="1800" dirty="0">
              <a:latin typeface="Times New Roman" pitchFamily="18" charset="0"/>
              <a:cs typeface="Times New Roman" pitchFamily="18" charset="0"/>
            </a:endParaRPr>
          </a:p>
        </p:txBody>
      </p:sp>
      <p:sp>
        <p:nvSpPr>
          <p:cNvPr id="15" name="Google Shape;3851;p15"/>
          <p:cNvSpPr txBox="1">
            <a:spLocks noGrp="1"/>
          </p:cNvSpPr>
          <p:nvPr>
            <p:ph type="subTitle" idx="1"/>
          </p:nvPr>
        </p:nvSpPr>
        <p:spPr>
          <a:xfrm>
            <a:off x="152400" y="514350"/>
            <a:ext cx="6781800" cy="4343400"/>
          </a:xfrm>
          <a:prstGeom prst="rect">
            <a:avLst/>
          </a:prstGeom>
        </p:spPr>
        <p:txBody>
          <a:bodyPr spcFirstLastPara="1" wrap="square" lIns="91425" tIns="91425" rIns="91425" bIns="91425" anchor="t" anchorCtr="0">
            <a:noAutofit/>
          </a:bodyPr>
          <a:lstStyle/>
          <a:p>
            <a:r>
              <a:rPr lang="en-US" sz="1400" dirty="0">
                <a:solidFill>
                  <a:schemeClr val="tx1"/>
                </a:solidFill>
              </a:rPr>
              <a:t>There are three main purposes:</a:t>
            </a:r>
          </a:p>
          <a:p>
            <a:pPr lvl="0"/>
            <a:r>
              <a:rPr lang="en-US" sz="1400" b="1" dirty="0">
                <a:solidFill>
                  <a:schemeClr val="tx1"/>
                </a:solidFill>
              </a:rPr>
              <a:t>Exploratory: </a:t>
            </a:r>
            <a:r>
              <a:rPr lang="en-US" sz="1400" dirty="0">
                <a:solidFill>
                  <a:schemeClr val="tx1"/>
                </a:solidFill>
              </a:rPr>
              <a:t>As the name suggests, researchers conduct </a:t>
            </a:r>
            <a:r>
              <a:rPr lang="en-US" sz="1400" dirty="0">
                <a:solidFill>
                  <a:schemeClr val="tx1"/>
                </a:solidFill>
                <a:hlinkClick r:id="rId2"/>
              </a:rPr>
              <a:t>exploratory studies</a:t>
            </a:r>
            <a:r>
              <a:rPr lang="en-US" sz="1400" dirty="0">
                <a:solidFill>
                  <a:schemeClr val="tx1"/>
                </a:solidFill>
              </a:rPr>
              <a:t> to explore a group of questions. The answers and analytics may not offer a conclusion to the perceived problem. It is undertaken to handle new problem areas that haven’t been explored before. This exploratory process lays the foundation for more conclusive data collection and analysis.</a:t>
            </a:r>
          </a:p>
          <a:p>
            <a:pPr lvl="0"/>
            <a:r>
              <a:rPr lang="en-US" sz="1400" b="1" dirty="0">
                <a:solidFill>
                  <a:schemeClr val="tx1"/>
                </a:solidFill>
              </a:rPr>
              <a:t>Descriptive: </a:t>
            </a:r>
            <a:r>
              <a:rPr lang="en-US" sz="1400" dirty="0">
                <a:solidFill>
                  <a:schemeClr val="tx1"/>
                </a:solidFill>
              </a:rPr>
              <a:t>It focuses on expanding knowledge on current issues through a process of data collection. </a:t>
            </a:r>
            <a:r>
              <a:rPr lang="en-US" sz="1400" dirty="0">
                <a:solidFill>
                  <a:schemeClr val="tx1"/>
                </a:solidFill>
                <a:hlinkClick r:id="rId3"/>
              </a:rPr>
              <a:t>Descriptive research</a:t>
            </a:r>
            <a:r>
              <a:rPr lang="en-US" sz="1400" dirty="0">
                <a:solidFill>
                  <a:schemeClr val="tx1"/>
                </a:solidFill>
              </a:rPr>
              <a:t> describe the behavior of a sample population. Only one variable is required to conduct the study. The three primary purposes of descriptive studies are describing, explaining, and validating the findings. For example, a study conducted to know if top-level management leaders in the 21st century possess the moral right to receive a considerable sum of money from the company profit.</a:t>
            </a:r>
          </a:p>
          <a:p>
            <a:pPr lvl="0"/>
            <a:r>
              <a:rPr lang="en-US" sz="1400" b="1" dirty="0">
                <a:solidFill>
                  <a:schemeClr val="tx1"/>
                </a:solidFill>
              </a:rPr>
              <a:t>Explanatory: </a:t>
            </a:r>
            <a:r>
              <a:rPr lang="en-US" sz="1400" dirty="0">
                <a:solidFill>
                  <a:schemeClr val="tx1"/>
                </a:solidFill>
              </a:rPr>
              <a:t>Causal or </a:t>
            </a:r>
            <a:r>
              <a:rPr lang="en-US" sz="1400" dirty="0">
                <a:solidFill>
                  <a:schemeClr val="tx1"/>
                </a:solidFill>
                <a:hlinkClick r:id="rId4"/>
              </a:rPr>
              <a:t>explanatory research</a:t>
            </a:r>
            <a:r>
              <a:rPr lang="en-US" sz="1400" dirty="0">
                <a:solidFill>
                  <a:schemeClr val="tx1"/>
                </a:solidFill>
              </a:rPr>
              <a:t> is conducted to understand the impact of specific changes in existing standard procedures. Running experiments is the most popular form. For example, a study that is conducted to understand the effect of rebranding on customer loyalty</a:t>
            </a:r>
          </a:p>
          <a:p>
            <a:r>
              <a:rPr lang="en-US" sz="1400" dirty="0">
                <a:solidFill>
                  <a:schemeClr val="tx1"/>
                </a:solidFill>
              </a:rPr>
              <a:t>Research methods are broadly classified as </a:t>
            </a:r>
            <a:r>
              <a:rPr lang="en-US" sz="1400" b="1" dirty="0">
                <a:solidFill>
                  <a:schemeClr val="tx1"/>
                </a:solidFill>
              </a:rPr>
              <a:t>Qualitative </a:t>
            </a:r>
            <a:r>
              <a:rPr lang="en-US" sz="1400" dirty="0">
                <a:solidFill>
                  <a:schemeClr val="tx1"/>
                </a:solidFill>
              </a:rPr>
              <a:t>and </a:t>
            </a:r>
            <a:r>
              <a:rPr lang="en-US" sz="1400" b="1" dirty="0">
                <a:solidFill>
                  <a:schemeClr val="tx1"/>
                </a:solidFill>
              </a:rPr>
              <a:t>Quantitative</a:t>
            </a:r>
            <a:r>
              <a:rPr lang="en-US" sz="1400" dirty="0">
                <a:solidFill>
                  <a:schemeClr val="tx1"/>
                </a:solidFill>
              </a:rPr>
              <a:t>.</a:t>
            </a:r>
          </a:p>
          <a:p>
            <a:pPr marL="285750" lvl="0" indent="-285750" algn="l" rtl="0">
              <a:spcBef>
                <a:spcPts val="600"/>
              </a:spcBef>
              <a:spcAft>
                <a:spcPts val="0"/>
              </a:spcAft>
              <a:buFont typeface="Wingdings" pitchFamily="2" charset="2"/>
              <a:buChar char="Ø"/>
            </a:pPr>
            <a:endParaRPr lang="en-US" sz="1400" b="1" dirty="0" smtClean="0">
              <a:latin typeface="Times New Roman" pitchFamily="18" charset="0"/>
              <a:ea typeface="Titillium Web"/>
              <a:cs typeface="Times New Roman" pitchFamily="18" charset="0"/>
              <a:sym typeface="Titillium Web"/>
            </a:endParaRPr>
          </a:p>
        </p:txBody>
      </p:sp>
    </p:spTree>
    <p:extLst>
      <p:ext uri="{BB962C8B-B14F-4D97-AF65-F5344CB8AC3E}">
        <p14:creationId xmlns:p14="http://schemas.microsoft.com/office/powerpoint/2010/main" val="147216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2000"/>
                                        <p:tgtEl>
                                          <p:spTgt spid="15">
                                            <p:txEl>
                                              <p:pRg st="0" end="0"/>
                                            </p:txEl>
                                          </p:spTgt>
                                        </p:tgtEl>
                                      </p:cBhvr>
                                    </p:animEffect>
                                    <p:anim calcmode="lin" valueType="num">
                                      <p:cBhvr>
                                        <p:cTn id="13" dur="200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2000"/>
                                        <p:tgtEl>
                                          <p:spTgt spid="15">
                                            <p:txEl>
                                              <p:pRg st="1" end="1"/>
                                            </p:txEl>
                                          </p:spTgt>
                                        </p:tgtEl>
                                      </p:cBhvr>
                                    </p:animEffect>
                                    <p:anim calcmode="lin" valueType="num">
                                      <p:cBhvr>
                                        <p:cTn id="20" dur="2000" fill="hold"/>
                                        <p:tgtEl>
                                          <p:spTgt spid="15">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1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2000"/>
                                        <p:tgtEl>
                                          <p:spTgt spid="15">
                                            <p:txEl>
                                              <p:pRg st="2" end="2"/>
                                            </p:txEl>
                                          </p:spTgt>
                                        </p:tgtEl>
                                      </p:cBhvr>
                                    </p:animEffect>
                                    <p:anim calcmode="lin" valueType="num">
                                      <p:cBhvr>
                                        <p:cTn id="27" dur="2000" fill="hold"/>
                                        <p:tgtEl>
                                          <p:spTgt spid="15">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1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2000"/>
                                        <p:tgtEl>
                                          <p:spTgt spid="15">
                                            <p:txEl>
                                              <p:pRg st="3" end="3"/>
                                            </p:txEl>
                                          </p:spTgt>
                                        </p:tgtEl>
                                      </p:cBhvr>
                                    </p:animEffect>
                                    <p:anim calcmode="lin" valueType="num">
                                      <p:cBhvr>
                                        <p:cTn id="34" dur="2000" fill="hold"/>
                                        <p:tgtEl>
                                          <p:spTgt spid="15">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1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5">
                                            <p:txEl>
                                              <p:pRg st="4" end="4"/>
                                            </p:txEl>
                                          </p:spTgt>
                                        </p:tgtEl>
                                        <p:attrNameLst>
                                          <p:attrName>style.visibility</p:attrName>
                                        </p:attrNameLst>
                                      </p:cBhvr>
                                      <p:to>
                                        <p:strVal val="visible"/>
                                      </p:to>
                                    </p:set>
                                    <p:animEffect transition="in" filter="fade">
                                      <p:cBhvr>
                                        <p:cTn id="40" dur="2000"/>
                                        <p:tgtEl>
                                          <p:spTgt spid="15">
                                            <p:txEl>
                                              <p:pRg st="4" end="4"/>
                                            </p:txEl>
                                          </p:spTgt>
                                        </p:tgtEl>
                                      </p:cBhvr>
                                    </p:animEffect>
                                    <p:anim calcmode="lin" valueType="num">
                                      <p:cBhvr>
                                        <p:cTn id="41" dur="2000" fill="hold"/>
                                        <p:tgtEl>
                                          <p:spTgt spid="15">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1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858;p16"/>
          <p:cNvSpPr txBox="1">
            <a:spLocks noGrp="1"/>
          </p:cNvSpPr>
          <p:nvPr>
            <p:ph type="ctrTitle"/>
          </p:nvPr>
        </p:nvSpPr>
        <p:spPr>
          <a:xfrm>
            <a:off x="685800" y="133350"/>
            <a:ext cx="5268900" cy="38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1400" dirty="0" smtClean="0">
                <a:latin typeface="Times New Roman" pitchFamily="18" charset="0"/>
                <a:cs typeface="Times New Roman" pitchFamily="18" charset="0"/>
              </a:rPr>
              <a:t>Continued…</a:t>
            </a:r>
            <a:endParaRPr sz="1400" dirty="0">
              <a:latin typeface="Times New Roman" pitchFamily="18" charset="0"/>
              <a:cs typeface="Times New Roman" pitchFamily="18" charset="0"/>
            </a:endParaRPr>
          </a:p>
        </p:txBody>
      </p:sp>
      <p:sp>
        <p:nvSpPr>
          <p:cNvPr id="5" name="Google Shape;3859;p16"/>
          <p:cNvSpPr txBox="1">
            <a:spLocks noGrp="1"/>
          </p:cNvSpPr>
          <p:nvPr>
            <p:ph type="subTitle" idx="1"/>
          </p:nvPr>
        </p:nvSpPr>
        <p:spPr>
          <a:xfrm>
            <a:off x="228600" y="590550"/>
            <a:ext cx="7010400" cy="4114799"/>
          </a:xfrm>
          <a:prstGeom prst="rect">
            <a:avLst/>
          </a:prstGeom>
        </p:spPr>
        <p:txBody>
          <a:bodyPr spcFirstLastPara="1" wrap="square" lIns="91425" tIns="91425" rIns="91425" bIns="91425" anchor="t" anchorCtr="0">
            <a:noAutofit/>
          </a:bodyPr>
          <a:lstStyle/>
          <a:p>
            <a:pPr lvl="0"/>
            <a:r>
              <a:rPr lang="en-US" sz="1200" b="1" i="1" dirty="0">
                <a:solidFill>
                  <a:schemeClr val="tx1"/>
                </a:solidFill>
                <a:latin typeface="Bookman Old Style" panose="02050604050505020204" pitchFamily="18" charset="0"/>
              </a:rPr>
              <a:t>Theoretical Research</a:t>
            </a:r>
          </a:p>
          <a:p>
            <a:pPr lvl="0"/>
            <a:r>
              <a:rPr lang="en-US" sz="1200" dirty="0">
                <a:solidFill>
                  <a:schemeClr val="tx1"/>
                </a:solidFill>
                <a:latin typeface="Bookman Old Style" panose="02050604050505020204" pitchFamily="18" charset="0"/>
              </a:rPr>
              <a:t>Theoretical research, also referred to as pure or basic research, focuses on </a:t>
            </a:r>
            <a:r>
              <a:rPr lang="en-US" sz="1200" dirty="0">
                <a:solidFill>
                  <a:schemeClr val="tx1"/>
                </a:solidFill>
                <a:latin typeface="Bookman Old Style" panose="02050604050505020204" pitchFamily="18" charset="0"/>
                <a:hlinkClick r:id="rId2"/>
              </a:rPr>
              <a:t>generating knowledge</a:t>
            </a:r>
            <a:r>
              <a:rPr lang="en-US" sz="1200" dirty="0">
                <a:solidFill>
                  <a:schemeClr val="tx1"/>
                </a:solidFill>
                <a:latin typeface="Bookman Old Style" panose="02050604050505020204" pitchFamily="18" charset="0"/>
              </a:rPr>
              <a:t>, regardless of its practical application. Here, data collection is used to generate new general concepts for a better understanding of a particular field or to answer a theoretical research question.</a:t>
            </a:r>
          </a:p>
          <a:p>
            <a:pPr lvl="0"/>
            <a:r>
              <a:rPr lang="en-US" sz="1200" dirty="0">
                <a:solidFill>
                  <a:schemeClr val="tx1"/>
                </a:solidFill>
                <a:latin typeface="Bookman Old Style" panose="02050604050505020204" pitchFamily="18" charset="0"/>
              </a:rPr>
              <a:t>Results of this kind are usually oriented towards the formulation of theories and are usually based on documentary analysis, the development of mathematical formulas and the reflection of high-level researchers.</a:t>
            </a:r>
          </a:p>
          <a:p>
            <a:pPr lvl="0"/>
            <a:r>
              <a:rPr lang="en-US" sz="1200" dirty="0">
                <a:solidFill>
                  <a:schemeClr val="tx1"/>
                </a:solidFill>
                <a:latin typeface="Bookman Old Style" panose="02050604050505020204" pitchFamily="18" charset="0"/>
              </a:rPr>
              <a:t>For example, a philosophical dissertation, since the aim is to generate new approaches from existing data without considering how its findings can be applied or implemented in practice.</a:t>
            </a:r>
          </a:p>
          <a:p>
            <a:pPr lvl="0"/>
            <a:r>
              <a:rPr lang="en-US" sz="1200" b="1" i="1" dirty="0">
                <a:solidFill>
                  <a:schemeClr val="tx1"/>
                </a:solidFill>
                <a:latin typeface="Bookman Old Style" panose="02050604050505020204" pitchFamily="18" charset="0"/>
              </a:rPr>
              <a:t>Applied Research</a:t>
            </a:r>
          </a:p>
          <a:p>
            <a:pPr lvl="0"/>
            <a:r>
              <a:rPr lang="en-US" sz="1200" dirty="0">
                <a:solidFill>
                  <a:schemeClr val="tx1"/>
                </a:solidFill>
                <a:latin typeface="Bookman Old Style" panose="02050604050505020204" pitchFamily="18" charset="0"/>
              </a:rPr>
              <a:t>Here, the goal is to find strategies that can be used to address a specific research problem. Applied research draws on theory to generate practical scientific knowledge, and its use is very common in STEM fields such as engineering, computer science and medicine.</a:t>
            </a:r>
          </a:p>
          <a:p>
            <a:pPr marL="0" indent="0"/>
            <a:endParaRPr lang="en-US" sz="1600" b="1" dirty="0">
              <a:latin typeface="Times New Roman" pitchFamily="18" charset="0"/>
              <a:ea typeface="Titillium Web"/>
              <a:cs typeface="Times New Roman" pitchFamily="18" charset="0"/>
              <a:sym typeface="Titillium Web"/>
            </a:endParaRPr>
          </a:p>
          <a:p>
            <a:pPr marL="285750" lvl="0" indent="-285750" algn="l" rtl="0">
              <a:spcBef>
                <a:spcPts val="0"/>
              </a:spcBef>
              <a:spcAft>
                <a:spcPts val="0"/>
              </a:spcAft>
              <a:buFont typeface="Wingdings" pitchFamily="2" charset="2"/>
              <a:buChar char="ü"/>
            </a:pPr>
            <a:endParaRPr sz="1600"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758980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850;p15"/>
          <p:cNvSpPr txBox="1">
            <a:spLocks/>
          </p:cNvSpPr>
          <p:nvPr/>
        </p:nvSpPr>
        <p:spPr>
          <a:xfrm>
            <a:off x="1786660" y="163606"/>
            <a:ext cx="4147975" cy="457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1pPr>
            <a:lvl2pPr marR="0" lvl="1"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2pPr>
            <a:lvl3pPr marR="0" lvl="2"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3pPr>
            <a:lvl4pPr marR="0" lvl="3"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4pPr>
            <a:lvl5pPr marR="0" lvl="4"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5pPr>
            <a:lvl6pPr marR="0" lvl="5"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6pPr>
            <a:lvl7pPr marR="0" lvl="6"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7pPr>
            <a:lvl8pPr marR="0" lvl="7"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8pPr>
            <a:lvl9pPr marR="0" lvl="8" algn="l" rtl="0">
              <a:lnSpc>
                <a:spcPct val="100000"/>
              </a:lnSpc>
              <a:spcBef>
                <a:spcPts val="0"/>
              </a:spcBef>
              <a:spcAft>
                <a:spcPts val="0"/>
              </a:spcAft>
              <a:buClr>
                <a:schemeClr val="dk2"/>
              </a:buClr>
              <a:buSzPts val="3600"/>
              <a:buFont typeface="Dosis ExtraLight"/>
              <a:buNone/>
              <a:defRPr sz="3600" b="0" i="0" u="none" strike="noStrike" cap="none">
                <a:solidFill>
                  <a:schemeClr val="dk2"/>
                </a:solidFill>
                <a:latin typeface="Dosis ExtraLight"/>
                <a:ea typeface="Dosis ExtraLight"/>
                <a:cs typeface="Dosis ExtraLight"/>
                <a:sym typeface="Dosis ExtraLight"/>
              </a:defRPr>
            </a:lvl9pPr>
          </a:lstStyle>
          <a:p>
            <a:r>
              <a:rPr lang="en-US" sz="1800" b="1" dirty="0">
                <a:latin typeface="Bookman Old Style" panose="02050604050505020204" pitchFamily="18" charset="0"/>
              </a:rPr>
              <a:t>RESEARCH TITLE </a:t>
            </a:r>
            <a:endParaRPr lang="en-US" sz="1800" b="1" dirty="0">
              <a:latin typeface="Bookman Old Style" panose="02050604050505020204" pitchFamily="18" charset="0"/>
              <a:cs typeface="Times New Roman" pitchFamily="18" charset="0"/>
            </a:endParaRPr>
          </a:p>
        </p:txBody>
      </p:sp>
      <p:sp>
        <p:nvSpPr>
          <p:cNvPr id="6" name="Text Placeholder 5"/>
          <p:cNvSpPr>
            <a:spLocks noGrp="1"/>
          </p:cNvSpPr>
          <p:nvPr>
            <p:ph type="body" idx="1"/>
          </p:nvPr>
        </p:nvSpPr>
        <p:spPr>
          <a:xfrm>
            <a:off x="718300" y="620806"/>
            <a:ext cx="7130300" cy="4228844"/>
          </a:xfrm>
        </p:spPr>
        <p:txBody>
          <a:bodyPr/>
          <a:lstStyle/>
          <a:p>
            <a:r>
              <a:rPr lang="en-US" sz="1200" dirty="0">
                <a:latin typeface="Bookman Old Style" panose="02050604050505020204" pitchFamily="18" charset="0"/>
              </a:rPr>
              <a:t>A research title prefaces the study by providing a summary of the main idea and is usually short and </a:t>
            </a:r>
          </a:p>
          <a:p>
            <a:r>
              <a:rPr lang="en-US" sz="1200" dirty="0">
                <a:latin typeface="Bookman Old Style" panose="02050604050505020204" pitchFamily="18" charset="0"/>
              </a:rPr>
              <a:t>concise. Writing it may seem to be a simple task but it actually requires more consideration on the part of the researcher. While he or she may have written the contents of the study in great detail, researchers may find it hard to create a research title for their study that is concise and represents all the relevant elements of the study at the same time.  A research title should have the following characteristics: </a:t>
            </a:r>
          </a:p>
          <a:p>
            <a:r>
              <a:rPr lang="en-US" sz="1200" dirty="0">
                <a:latin typeface="Bookman Old Style" panose="02050604050505020204" pitchFamily="18" charset="0"/>
              </a:rPr>
              <a:t>1. It should summarize the main idea of the paper. </a:t>
            </a:r>
          </a:p>
          <a:p>
            <a:r>
              <a:rPr lang="en-US" sz="1200" dirty="0">
                <a:latin typeface="Bookman Old Style" panose="02050604050505020204" pitchFamily="18" charset="0"/>
              </a:rPr>
              <a:t> 2. It should be a concise statement of the main topic. </a:t>
            </a:r>
          </a:p>
          <a:p>
            <a:r>
              <a:rPr lang="en-US" sz="1200" dirty="0">
                <a:latin typeface="Bookman Old Style" panose="02050604050505020204" pitchFamily="18" charset="0"/>
              </a:rPr>
              <a:t>3. It should include the major variables of the research study. </a:t>
            </a:r>
          </a:p>
          <a:p>
            <a:r>
              <a:rPr lang="en-US" sz="1200" dirty="0">
                <a:latin typeface="Bookman Old Style" panose="02050604050505020204" pitchFamily="18" charset="0"/>
              </a:rPr>
              <a:t> 4. It should be self-explanatory  </a:t>
            </a:r>
          </a:p>
          <a:p>
            <a:r>
              <a:rPr lang="en-US" sz="1200" dirty="0">
                <a:latin typeface="Bookman Old Style" panose="02050604050505020204" pitchFamily="18" charset="0"/>
              </a:rPr>
              <a:t>5. It should describe or imply the participants of the study. </a:t>
            </a:r>
          </a:p>
          <a:p>
            <a:r>
              <a:rPr lang="en-US" sz="1200" dirty="0">
                <a:latin typeface="Bookman Old Style" panose="02050604050505020204" pitchFamily="18" charset="0"/>
              </a:rPr>
              <a:t>In general, the researcher should avoid using words that serve no useful purpose and can mislead indexers Words such as "methods," "results," and "investigations" should not appear in the title. In many cases, the general problem of the research or even the specific question that the researcher intends to answer, when rewritten in a statement form, can serve as the title</a:t>
            </a:r>
          </a:p>
          <a:p>
            <a:pPr marL="114300" indent="0">
              <a:buNone/>
            </a:pPr>
            <a:endParaRPr lang="en-US" sz="1200" dirty="0"/>
          </a:p>
        </p:txBody>
      </p:sp>
    </p:spTree>
    <p:extLst>
      <p:ext uri="{BB962C8B-B14F-4D97-AF65-F5344CB8AC3E}">
        <p14:creationId xmlns:p14="http://schemas.microsoft.com/office/powerpoint/2010/main" val="293345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3850;p15"/>
          <p:cNvSpPr txBox="1">
            <a:spLocks noGrp="1"/>
          </p:cNvSpPr>
          <p:nvPr>
            <p:ph type="title"/>
          </p:nvPr>
        </p:nvSpPr>
        <p:spPr>
          <a:xfrm>
            <a:off x="718300" y="209551"/>
            <a:ext cx="6761100" cy="381000"/>
          </a:xfrm>
          <a:prstGeom prst="rect">
            <a:avLst/>
          </a:prstGeom>
        </p:spPr>
        <p:txBody>
          <a:bodyPr spcFirstLastPara="1" wrap="square" lIns="91425" tIns="91425" rIns="91425" bIns="91425" anchor="b" anchorCtr="0">
            <a:noAutofit/>
          </a:bodyPr>
          <a:lstStyle/>
          <a:p>
            <a:r>
              <a:rPr lang="en-US" sz="1800" b="1" dirty="0"/>
              <a:t>How to Write a Research Paper Title in 5 Steps</a:t>
            </a:r>
            <a:endParaRPr lang="en-US" sz="1800" dirty="0"/>
          </a:p>
        </p:txBody>
      </p:sp>
      <p:sp>
        <p:nvSpPr>
          <p:cNvPr id="2" name="Text Placeholder 1"/>
          <p:cNvSpPr>
            <a:spLocks noGrp="1"/>
          </p:cNvSpPr>
          <p:nvPr>
            <p:ph type="body" idx="1"/>
          </p:nvPr>
        </p:nvSpPr>
        <p:spPr>
          <a:xfrm>
            <a:off x="304800" y="514350"/>
            <a:ext cx="7391400" cy="4267200"/>
          </a:xfrm>
        </p:spPr>
        <p:txBody>
          <a:bodyPr/>
          <a:lstStyle/>
          <a:p>
            <a:r>
              <a:rPr lang="en-US" sz="1200" dirty="0">
                <a:latin typeface="Bookman Old Style" panose="02050604050505020204" pitchFamily="18" charset="0"/>
              </a:rPr>
              <a:t>You might wonder how you are supposed to pick a title from all the content that your manuscript contains—how are you supposed to choose? What will make your research paper title come up in search engines and what will make the people in your field read it? </a:t>
            </a:r>
          </a:p>
          <a:p>
            <a:r>
              <a:rPr lang="en-US" sz="1200" dirty="0">
                <a:latin typeface="Bookman Old Style" panose="02050604050505020204" pitchFamily="18" charset="0"/>
              </a:rPr>
              <a:t>In a nutshell, your research title should accurately capture what you have done, it should sound interesting to the people who work on the same or a similar topic, and it should contain the important </a:t>
            </a:r>
            <a:r>
              <a:rPr lang="en-US" sz="1200" u="sng" dirty="0">
                <a:latin typeface="Bookman Old Style" panose="02050604050505020204" pitchFamily="18" charset="0"/>
                <a:hlinkClick r:id="rId2"/>
              </a:rPr>
              <a:t>title keywords</a:t>
            </a:r>
            <a:r>
              <a:rPr lang="en-US" sz="1200" dirty="0">
                <a:latin typeface="Bookman Old Style" panose="02050604050505020204" pitchFamily="18" charset="0"/>
              </a:rPr>
              <a:t> that other researchers use when looking for literature in databases. To make the title writing process as simple as possible, we have broken it down into 5 </a:t>
            </a:r>
            <a:r>
              <a:rPr lang="en-US" sz="1200" dirty="0" smtClean="0">
                <a:latin typeface="Bookman Old Style" panose="02050604050505020204" pitchFamily="18" charset="0"/>
              </a:rPr>
              <a:t>simple steps.</a:t>
            </a:r>
            <a:r>
              <a:rPr lang="en-US" sz="1200" b="1" dirty="0"/>
              <a:t> </a:t>
            </a:r>
            <a:endParaRPr lang="en-US" sz="1200" b="1" dirty="0" smtClean="0"/>
          </a:p>
          <a:p>
            <a:r>
              <a:rPr lang="en-US" sz="1200" b="1" dirty="0" smtClean="0">
                <a:latin typeface="Bookman Old Style" panose="02050604050505020204" pitchFamily="18" charset="0"/>
              </a:rPr>
              <a:t>Step </a:t>
            </a:r>
            <a:r>
              <a:rPr lang="en-US" sz="1200" b="1" dirty="0">
                <a:latin typeface="Bookman Old Style" panose="02050604050505020204" pitchFamily="18" charset="0"/>
              </a:rPr>
              <a:t>1: Answer some key questions about your research paper</a:t>
            </a:r>
            <a:endParaRPr lang="en-US" sz="1200" dirty="0">
              <a:latin typeface="Bookman Old Style" panose="02050604050505020204" pitchFamily="18" charset="0"/>
            </a:endParaRPr>
          </a:p>
          <a:p>
            <a:r>
              <a:rPr lang="en-US" sz="1200" dirty="0">
                <a:latin typeface="Bookman Old Style" panose="02050604050505020204" pitchFamily="18" charset="0"/>
              </a:rPr>
              <a:t>What does your paper seek to answer and what does it accomplish? Try to answer these questions as briefly as possible. You can create these questions by going through each section of your paper and finding the MOST relevant information to make a research </a:t>
            </a:r>
            <a:r>
              <a:rPr lang="en-US" sz="1200" dirty="0" smtClean="0">
                <a:latin typeface="Bookman Old Style" panose="02050604050505020204" pitchFamily="18" charset="0"/>
              </a:rPr>
              <a:t>title</a:t>
            </a:r>
          </a:p>
          <a:p>
            <a:endParaRPr lang="en-US" sz="1200" dirty="0">
              <a:latin typeface="Bookman Old Style" panose="02050604050505020204" pitchFamily="18" charset="0"/>
            </a:endParaRPr>
          </a:p>
        </p:txBody>
      </p:sp>
    </p:spTree>
    <p:extLst>
      <p:ext uri="{BB962C8B-B14F-4D97-AF65-F5344CB8AC3E}">
        <p14:creationId xmlns:p14="http://schemas.microsoft.com/office/powerpoint/2010/main" val="289089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376</TotalTime>
  <Words>1050</Words>
  <Application>Microsoft Office PowerPoint</Application>
  <PresentationFormat>On-screen Show (16:9)</PresentationFormat>
  <Paragraphs>112</Paragraphs>
  <Slides>16</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Franklin Gothic Medium</vt:lpstr>
      <vt:lpstr>Franklin Gothic Book</vt:lpstr>
      <vt:lpstr>Wingdings</vt:lpstr>
      <vt:lpstr>Tunga</vt:lpstr>
      <vt:lpstr>Times New Roman</vt:lpstr>
      <vt:lpstr>Bookman Old Style</vt:lpstr>
      <vt:lpstr>Titillium Web</vt:lpstr>
      <vt:lpstr>Calibri</vt:lpstr>
      <vt:lpstr>Dosis ExtraLight</vt:lpstr>
      <vt:lpstr>Angles</vt:lpstr>
      <vt:lpstr>  DAR ES SALAAM SCHOOL OF JOURNALISM </vt:lpstr>
      <vt:lpstr>THIS MODULE CONSIST OF FIVE (5) TOPICS:</vt:lpstr>
      <vt:lpstr>TOPIC 1:BASIC CONCEPTS OF RESEARCH IN MEDIA PRACTICE</vt:lpstr>
      <vt:lpstr>What are the characteristics of research?</vt:lpstr>
      <vt:lpstr>What is the purpose of research?</vt:lpstr>
      <vt:lpstr>  </vt:lpstr>
      <vt:lpstr>Continued…</vt:lpstr>
      <vt:lpstr>PowerPoint Presentation</vt:lpstr>
      <vt:lpstr>How to Write a Research Paper Title in 5 Steps</vt:lpstr>
      <vt:lpstr>PowerPoint Presentation</vt:lpstr>
      <vt:lpstr>Step 2: Identify research study keywords</vt:lpstr>
      <vt:lpstr>Step 3: Research title writing: use these keywords</vt:lpstr>
      <vt:lpstr>PowerPoint Presentation</vt:lpstr>
      <vt:lpstr> </vt:lpstr>
      <vt:lpstr>PowerPoint Presentation</vt:lpstr>
      <vt:lpstr>CONTACT TUTOR IN CHARGE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 ES SALAAM SCHOOL OF JOURNALISAM</dc:title>
  <dc:creator>ICT OFFICER</dc:creator>
  <cp:lastModifiedBy>UTI-ICT ADMIN</cp:lastModifiedBy>
  <cp:revision>45</cp:revision>
  <dcterms:modified xsi:type="dcterms:W3CDTF">2023-01-25T14:07:25Z</dcterms:modified>
</cp:coreProperties>
</file>